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58" r:id="rId3"/>
    <p:sldId id="288" r:id="rId4"/>
    <p:sldId id="289" r:id="rId5"/>
    <p:sldId id="282" r:id="rId6"/>
    <p:sldId id="284" r:id="rId7"/>
    <p:sldId id="285" r:id="rId8"/>
    <p:sldId id="286" r:id="rId9"/>
    <p:sldId id="287" r:id="rId10"/>
    <p:sldId id="291" r:id="rId11"/>
    <p:sldId id="257" r:id="rId12"/>
    <p:sldId id="276" r:id="rId13"/>
    <p:sldId id="263" r:id="rId14"/>
    <p:sldId id="272" r:id="rId15"/>
    <p:sldId id="292" r:id="rId16"/>
    <p:sldId id="273" r:id="rId17"/>
    <p:sldId id="262" r:id="rId18"/>
    <p:sldId id="268" r:id="rId19"/>
    <p:sldId id="269" r:id="rId20"/>
    <p:sldId id="267" r:id="rId21"/>
    <p:sldId id="277" r:id="rId22"/>
    <p:sldId id="294" r:id="rId23"/>
    <p:sldId id="283" r:id="rId24"/>
    <p:sldId id="279" r:id="rId25"/>
    <p:sldId id="280" r:id="rId26"/>
    <p:sldId id="271" r:id="rId27"/>
    <p:sldId id="261" r:id="rId28"/>
    <p:sldId id="278" r:id="rId29"/>
    <p:sldId id="28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63" autoAdjust="0"/>
    <p:restoredTop sz="94660"/>
  </p:normalViewPr>
  <p:slideViewPr>
    <p:cSldViewPr snapToGrid="0">
      <p:cViewPr>
        <p:scale>
          <a:sx n="75" d="100"/>
          <a:sy n="75" d="100"/>
        </p:scale>
        <p:origin x="259" y="192"/>
      </p:cViewPr>
      <p:guideLst/>
    </p:cSldViewPr>
  </p:slideViewPr>
  <p:notesTextViewPr>
    <p:cViewPr>
      <p:scale>
        <a:sx n="1" d="1"/>
        <a:sy n="1" d="1"/>
      </p:scale>
      <p:origin x="0" y="0"/>
    </p:cViewPr>
  </p:notesTextViewPr>
  <p:notesViewPr>
    <p:cSldViewPr snapToGrid="0">
      <p:cViewPr varScale="1">
        <p:scale>
          <a:sx n="65" d="100"/>
          <a:sy n="65" d="100"/>
        </p:scale>
        <p:origin x="3154"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F227CD-4EE3-4CB7-A896-0A4AE2265149}" type="datetimeFigureOut">
              <a:rPr lang="en-US" smtClean="0"/>
              <a:t>2019/11/18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EC3CAD-C568-42A2-943B-AC18B642266A}" type="slidenum">
              <a:rPr lang="en-US" smtClean="0"/>
              <a:t>‹#›</a:t>
            </a:fld>
            <a:endParaRPr lang="en-US"/>
          </a:p>
        </p:txBody>
      </p:sp>
    </p:spTree>
    <p:extLst>
      <p:ext uri="{BB962C8B-B14F-4D97-AF65-F5344CB8AC3E}">
        <p14:creationId xmlns:p14="http://schemas.microsoft.com/office/powerpoint/2010/main" val="260656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Declare should generally win the Higher of touching honors from </a:t>
            </a:r>
            <a:r>
              <a:rPr lang="en-US" sz="1200" kern="1200" dirty="0" err="1">
                <a:solidFill>
                  <a:schemeClr val="tx1"/>
                </a:solidFill>
                <a:effectLst/>
                <a:latin typeface="+mn-lt"/>
                <a:ea typeface="+mn-ea"/>
                <a:cs typeface="+mn-cs"/>
              </a:rPr>
              <a:t>HHx</a:t>
            </a:r>
            <a:r>
              <a:rPr lang="en-US" sz="1200" kern="1200" dirty="0">
                <a:solidFill>
                  <a:schemeClr val="tx1"/>
                </a:solidFill>
                <a:effectLst/>
                <a:latin typeface="+mn-lt"/>
                <a:ea typeface="+mn-ea"/>
                <a:cs typeface="+mn-cs"/>
              </a:rPr>
              <a:t>+ in the closed hand to conceal the lower honor</a:t>
            </a:r>
            <a:endParaRPr lang="en-US" dirty="0"/>
          </a:p>
        </p:txBody>
      </p:sp>
      <p:sp>
        <p:nvSpPr>
          <p:cNvPr id="4" name="Slide Number Placeholder 3"/>
          <p:cNvSpPr>
            <a:spLocks noGrp="1"/>
          </p:cNvSpPr>
          <p:nvPr>
            <p:ph type="sldNum" sz="quarter" idx="5"/>
          </p:nvPr>
        </p:nvSpPr>
        <p:spPr/>
        <p:txBody>
          <a:bodyPr/>
          <a:lstStyle/>
          <a:p>
            <a:fld id="{01EC3CAD-C568-42A2-943B-AC18B642266A}" type="slidenum">
              <a:rPr lang="en-US" smtClean="0"/>
              <a:t>3</a:t>
            </a:fld>
            <a:endParaRPr lang="en-US"/>
          </a:p>
        </p:txBody>
      </p:sp>
    </p:spTree>
    <p:extLst>
      <p:ext uri="{BB962C8B-B14F-4D97-AF65-F5344CB8AC3E}">
        <p14:creationId xmlns:p14="http://schemas.microsoft.com/office/powerpoint/2010/main" val="1723144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of these deceptive plays at trick one have one thing in common. They require that you first make an overall appraisal of the deal to see what work has to be done; then you take a more detailed look at the suit led to see what possibilities, if any, are there, and whether these can fit in with your game plan. Don’t, however, allow yourself to fall into the trap of trying to be deceptive all the time, especially when you don’t have the necessary materials for such a play. </a:t>
            </a:r>
            <a:endParaRPr lang="en-US" dirty="0"/>
          </a:p>
        </p:txBody>
      </p:sp>
      <p:sp>
        <p:nvSpPr>
          <p:cNvPr id="4" name="Slide Number Placeholder 3"/>
          <p:cNvSpPr>
            <a:spLocks noGrp="1"/>
          </p:cNvSpPr>
          <p:nvPr>
            <p:ph type="sldNum" sz="quarter" idx="5"/>
          </p:nvPr>
        </p:nvSpPr>
        <p:spPr/>
        <p:txBody>
          <a:bodyPr/>
          <a:lstStyle/>
          <a:p>
            <a:fld id="{01EC3CAD-C568-42A2-943B-AC18B642266A}" type="slidenum">
              <a:rPr lang="en-US" smtClean="0"/>
              <a:t>15</a:t>
            </a:fld>
            <a:endParaRPr lang="en-US"/>
          </a:p>
        </p:txBody>
      </p:sp>
    </p:spTree>
    <p:extLst>
      <p:ext uri="{BB962C8B-B14F-4D97-AF65-F5344CB8AC3E}">
        <p14:creationId xmlns:p14="http://schemas.microsoft.com/office/powerpoint/2010/main" val="3795647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of these deceptive plays at trick one have one thing in common. They require that you first make an overall appraisal of the deal to see what work has to be done; then you take a more detailed look at the suit led to see what possibilities, if any, are there, and whether these can fit in with your game plan. Don’t, however, allow yourself to fall into the trap of trying to be deceptive all the time, especially when you don’t have the necessary materials for such a play. </a:t>
            </a:r>
            <a:endParaRPr lang="en-US" dirty="0"/>
          </a:p>
        </p:txBody>
      </p:sp>
      <p:sp>
        <p:nvSpPr>
          <p:cNvPr id="4" name="Slide Number Placeholder 3"/>
          <p:cNvSpPr>
            <a:spLocks noGrp="1"/>
          </p:cNvSpPr>
          <p:nvPr>
            <p:ph type="sldNum" sz="quarter" idx="5"/>
          </p:nvPr>
        </p:nvSpPr>
        <p:spPr/>
        <p:txBody>
          <a:bodyPr/>
          <a:lstStyle/>
          <a:p>
            <a:fld id="{01EC3CAD-C568-42A2-943B-AC18B642266A}" type="slidenum">
              <a:rPr lang="en-US" smtClean="0"/>
              <a:t>21</a:t>
            </a:fld>
            <a:endParaRPr lang="en-US"/>
          </a:p>
        </p:txBody>
      </p:sp>
    </p:spTree>
    <p:extLst>
      <p:ext uri="{BB962C8B-B14F-4D97-AF65-F5344CB8AC3E}">
        <p14:creationId xmlns:p14="http://schemas.microsoft.com/office/powerpoint/2010/main" val="786398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of these deceptive plays at trick one have one thing in common. They require that you first make an overall appraisal of the deal to see what work has to be done; then you take a more detailed look at the suit led to see what possibilities, if any, are there, and whether these can fit in with your game plan. Don’t, however, allow yourself to fall into the trap of trying to be deceptive all the time, especially when you don’t have the necessary materials for such a play. </a:t>
            </a:r>
            <a:endParaRPr lang="en-US" dirty="0"/>
          </a:p>
        </p:txBody>
      </p:sp>
      <p:sp>
        <p:nvSpPr>
          <p:cNvPr id="4" name="Slide Number Placeholder 3"/>
          <p:cNvSpPr>
            <a:spLocks noGrp="1"/>
          </p:cNvSpPr>
          <p:nvPr>
            <p:ph type="sldNum" sz="quarter" idx="5"/>
          </p:nvPr>
        </p:nvSpPr>
        <p:spPr/>
        <p:txBody>
          <a:bodyPr/>
          <a:lstStyle/>
          <a:p>
            <a:fld id="{01EC3CAD-C568-42A2-943B-AC18B642266A}" type="slidenum">
              <a:rPr lang="en-US" smtClean="0"/>
              <a:t>22</a:t>
            </a:fld>
            <a:endParaRPr lang="en-US"/>
          </a:p>
        </p:txBody>
      </p:sp>
    </p:spTree>
    <p:extLst>
      <p:ext uri="{BB962C8B-B14F-4D97-AF65-F5344CB8AC3E}">
        <p14:creationId xmlns:p14="http://schemas.microsoft.com/office/powerpoint/2010/main" val="3766558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EC3CAD-C568-42A2-943B-AC18B642266A}" type="slidenum">
              <a:rPr lang="en-US" smtClean="0"/>
              <a:t>27</a:t>
            </a:fld>
            <a:endParaRPr lang="en-US"/>
          </a:p>
        </p:txBody>
      </p:sp>
    </p:spTree>
    <p:extLst>
      <p:ext uri="{BB962C8B-B14F-4D97-AF65-F5344CB8AC3E}">
        <p14:creationId xmlns:p14="http://schemas.microsoft.com/office/powerpoint/2010/main" val="252656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476A-D404-4E3E-8B89-175C55D713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A24D82-EA2A-4886-92B8-42DE8ED4EF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BEBDCC-BCC2-4FCF-A02B-6FE8DDCBC207}"/>
              </a:ext>
            </a:extLst>
          </p:cNvPr>
          <p:cNvSpPr>
            <a:spLocks noGrp="1"/>
          </p:cNvSpPr>
          <p:nvPr>
            <p:ph type="dt" sz="half" idx="10"/>
          </p:nvPr>
        </p:nvSpPr>
        <p:spPr/>
        <p:txBody>
          <a:bodyPr/>
          <a:lstStyle/>
          <a:p>
            <a:fld id="{75FF7A62-D58A-49CD-AA4A-366A92D5EF33}" type="datetime1">
              <a:rPr lang="en-US" smtClean="0"/>
              <a:t>2019/11/19</a:t>
            </a:fld>
            <a:endParaRPr lang="en-US"/>
          </a:p>
        </p:txBody>
      </p:sp>
      <p:sp>
        <p:nvSpPr>
          <p:cNvPr id="5" name="Footer Placeholder 4">
            <a:extLst>
              <a:ext uri="{FF2B5EF4-FFF2-40B4-BE49-F238E27FC236}">
                <a16:creationId xmlns:a16="http://schemas.microsoft.com/office/drawing/2014/main" id="{E128C374-82C7-42DD-88D3-AA03B02C6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B1879-326E-42BF-B61F-56BBC5093A1D}"/>
              </a:ext>
            </a:extLst>
          </p:cNvPr>
          <p:cNvSpPr>
            <a:spLocks noGrp="1"/>
          </p:cNvSpPr>
          <p:nvPr>
            <p:ph type="sldNum" sz="quarter" idx="12"/>
          </p:nvPr>
        </p:nvSpPr>
        <p:spPr>
          <a:xfrm>
            <a:off x="9296400" y="6356350"/>
            <a:ext cx="2743200" cy="365125"/>
          </a:xfrm>
        </p:spPr>
        <p:txBody>
          <a:bodyPr/>
          <a:lstStyle/>
          <a:p>
            <a:fld id="{6EA0C4CC-80C1-4DE0-AEED-0D7B36537743}" type="slidenum">
              <a:rPr lang="en-US" smtClean="0"/>
              <a:t>‹#›</a:t>
            </a:fld>
            <a:endParaRPr lang="en-US" dirty="0"/>
          </a:p>
        </p:txBody>
      </p:sp>
    </p:spTree>
    <p:extLst>
      <p:ext uri="{BB962C8B-B14F-4D97-AF65-F5344CB8AC3E}">
        <p14:creationId xmlns:p14="http://schemas.microsoft.com/office/powerpoint/2010/main" val="2307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D8CE4-79D2-4A2E-B68A-C76E8605A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3C5CDC-A1C9-42AE-8239-3459A4DF52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AA746-A7B2-48A4-984A-09A42B36C5C9}"/>
              </a:ext>
            </a:extLst>
          </p:cNvPr>
          <p:cNvSpPr>
            <a:spLocks noGrp="1"/>
          </p:cNvSpPr>
          <p:nvPr>
            <p:ph type="dt" sz="half" idx="10"/>
          </p:nvPr>
        </p:nvSpPr>
        <p:spPr/>
        <p:txBody>
          <a:bodyPr/>
          <a:lstStyle/>
          <a:p>
            <a:fld id="{6E868792-7918-4DA0-8206-D540D7F4CF77}" type="datetime1">
              <a:rPr lang="en-US" smtClean="0"/>
              <a:t>2019/11/19</a:t>
            </a:fld>
            <a:endParaRPr lang="en-US"/>
          </a:p>
        </p:txBody>
      </p:sp>
      <p:sp>
        <p:nvSpPr>
          <p:cNvPr id="5" name="Footer Placeholder 4">
            <a:extLst>
              <a:ext uri="{FF2B5EF4-FFF2-40B4-BE49-F238E27FC236}">
                <a16:creationId xmlns:a16="http://schemas.microsoft.com/office/drawing/2014/main" id="{24B4E352-D17E-4CED-8B81-95203CB0F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2ACC3-6E0F-467F-A2C2-3BDA1197308D}"/>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7937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2F7138-065E-430C-9D57-6720F9ED7F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AFD572-80E7-4CF1-AEBC-06EB87343A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FCF67-C512-4F9C-8F10-2881D59E844D}"/>
              </a:ext>
            </a:extLst>
          </p:cNvPr>
          <p:cNvSpPr>
            <a:spLocks noGrp="1"/>
          </p:cNvSpPr>
          <p:nvPr>
            <p:ph type="dt" sz="half" idx="10"/>
          </p:nvPr>
        </p:nvSpPr>
        <p:spPr/>
        <p:txBody>
          <a:bodyPr/>
          <a:lstStyle/>
          <a:p>
            <a:fld id="{4344503A-81AD-4C81-9AB9-471CB7BF65A6}" type="datetime1">
              <a:rPr lang="en-US" smtClean="0"/>
              <a:t>2019/11/19</a:t>
            </a:fld>
            <a:endParaRPr lang="en-US"/>
          </a:p>
        </p:txBody>
      </p:sp>
      <p:sp>
        <p:nvSpPr>
          <p:cNvPr id="5" name="Footer Placeholder 4">
            <a:extLst>
              <a:ext uri="{FF2B5EF4-FFF2-40B4-BE49-F238E27FC236}">
                <a16:creationId xmlns:a16="http://schemas.microsoft.com/office/drawing/2014/main" id="{50495537-E2AA-475E-B862-D13138824C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F55B64-1525-4C15-A24D-A81A9FBC0B2E}"/>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397236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96578-482E-4B8B-9818-C0033B334C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10DA0A-C655-4014-8724-5590EB93FC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FEEF72-A7FA-4A9D-BB1D-16EDBA139513}"/>
              </a:ext>
            </a:extLst>
          </p:cNvPr>
          <p:cNvSpPr>
            <a:spLocks noGrp="1"/>
          </p:cNvSpPr>
          <p:nvPr>
            <p:ph type="dt" sz="half" idx="10"/>
          </p:nvPr>
        </p:nvSpPr>
        <p:spPr/>
        <p:txBody>
          <a:bodyPr/>
          <a:lstStyle/>
          <a:p>
            <a:fld id="{38EE9F32-EEC7-4DBE-885D-0DD0A703EC5F}" type="datetime1">
              <a:rPr lang="en-US" smtClean="0"/>
              <a:t>2019/11/19</a:t>
            </a:fld>
            <a:endParaRPr lang="en-US"/>
          </a:p>
        </p:txBody>
      </p:sp>
      <p:sp>
        <p:nvSpPr>
          <p:cNvPr id="5" name="Footer Placeholder 4">
            <a:extLst>
              <a:ext uri="{FF2B5EF4-FFF2-40B4-BE49-F238E27FC236}">
                <a16:creationId xmlns:a16="http://schemas.microsoft.com/office/drawing/2014/main" id="{ADB43288-9ED4-4983-95C0-455D3FAA36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48B49-9BFD-40A0-99FC-A63F948459D9}"/>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116770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6B1C1-A4C8-4B5F-83A7-A64533943C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73824B-670B-48B8-BC92-29CD79C90E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9DB123-C15B-4E3E-9AB8-E9E7149C867E}"/>
              </a:ext>
            </a:extLst>
          </p:cNvPr>
          <p:cNvSpPr>
            <a:spLocks noGrp="1"/>
          </p:cNvSpPr>
          <p:nvPr>
            <p:ph type="dt" sz="half" idx="10"/>
          </p:nvPr>
        </p:nvSpPr>
        <p:spPr/>
        <p:txBody>
          <a:bodyPr/>
          <a:lstStyle/>
          <a:p>
            <a:fld id="{5430A2BF-275C-45FC-8A8F-286DDB589864}" type="datetime1">
              <a:rPr lang="en-US" smtClean="0"/>
              <a:t>2019/11/19</a:t>
            </a:fld>
            <a:endParaRPr lang="en-US"/>
          </a:p>
        </p:txBody>
      </p:sp>
      <p:sp>
        <p:nvSpPr>
          <p:cNvPr id="5" name="Footer Placeholder 4">
            <a:extLst>
              <a:ext uri="{FF2B5EF4-FFF2-40B4-BE49-F238E27FC236}">
                <a16:creationId xmlns:a16="http://schemas.microsoft.com/office/drawing/2014/main" id="{FA725065-4B71-4909-A9BE-828571095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8C1BB7-5DD7-453E-A1A1-50C0F31C1F3A}"/>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286897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5515-D84B-4F3E-8C08-FE38AE4257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00051C-1EAD-4A9D-8A08-621ECF6363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975198-1144-4CE1-A8D5-24F81CC128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82C9FB-81A2-4AF8-B1A0-9AE3CC528373}"/>
              </a:ext>
            </a:extLst>
          </p:cNvPr>
          <p:cNvSpPr>
            <a:spLocks noGrp="1"/>
          </p:cNvSpPr>
          <p:nvPr>
            <p:ph type="dt" sz="half" idx="10"/>
          </p:nvPr>
        </p:nvSpPr>
        <p:spPr/>
        <p:txBody>
          <a:bodyPr/>
          <a:lstStyle/>
          <a:p>
            <a:fld id="{C633F631-2CB9-4114-A7E9-4F32010072AF}" type="datetime1">
              <a:rPr lang="en-US" smtClean="0"/>
              <a:t>2019/11/19</a:t>
            </a:fld>
            <a:endParaRPr lang="en-US"/>
          </a:p>
        </p:txBody>
      </p:sp>
      <p:sp>
        <p:nvSpPr>
          <p:cNvPr id="6" name="Footer Placeholder 5">
            <a:extLst>
              <a:ext uri="{FF2B5EF4-FFF2-40B4-BE49-F238E27FC236}">
                <a16:creationId xmlns:a16="http://schemas.microsoft.com/office/drawing/2014/main" id="{96701447-0186-4C01-9593-204AF211DC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D4D2AA-7BCF-4A27-BEE5-777B42706741}"/>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2598548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13A3A-BDF1-4895-B673-57923EAA30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CE431A-02B2-4B9D-B7BD-D8C879C6B1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ED8A94-D0EE-49B6-9B60-DEF41BDD13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BDEDD8-84D3-4A3E-A127-047FCD25D9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ACFA78-4579-4953-AFF5-55FF720560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55E310-F716-4833-A493-A39C831C393D}"/>
              </a:ext>
            </a:extLst>
          </p:cNvPr>
          <p:cNvSpPr>
            <a:spLocks noGrp="1"/>
          </p:cNvSpPr>
          <p:nvPr>
            <p:ph type="dt" sz="half" idx="10"/>
          </p:nvPr>
        </p:nvSpPr>
        <p:spPr/>
        <p:txBody>
          <a:bodyPr/>
          <a:lstStyle/>
          <a:p>
            <a:fld id="{A4841F0F-0AC1-484C-844A-E4071D803347}" type="datetime1">
              <a:rPr lang="en-US" smtClean="0"/>
              <a:t>2019/11/19</a:t>
            </a:fld>
            <a:endParaRPr lang="en-US"/>
          </a:p>
        </p:txBody>
      </p:sp>
      <p:sp>
        <p:nvSpPr>
          <p:cNvPr id="8" name="Footer Placeholder 7">
            <a:extLst>
              <a:ext uri="{FF2B5EF4-FFF2-40B4-BE49-F238E27FC236}">
                <a16:creationId xmlns:a16="http://schemas.microsoft.com/office/drawing/2014/main" id="{9C405795-FD78-4C2C-9B93-2BBFF55C1E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430F4F-7497-46B0-86DA-91244252B601}"/>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4161480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E474-4FB5-4172-8BBA-D846567537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0CD85F-F4D3-4F27-9DE9-3E4AB8827EF1}"/>
              </a:ext>
            </a:extLst>
          </p:cNvPr>
          <p:cNvSpPr>
            <a:spLocks noGrp="1"/>
          </p:cNvSpPr>
          <p:nvPr>
            <p:ph type="dt" sz="half" idx="10"/>
          </p:nvPr>
        </p:nvSpPr>
        <p:spPr/>
        <p:txBody>
          <a:bodyPr/>
          <a:lstStyle/>
          <a:p>
            <a:fld id="{AB9B1383-13C7-40B9-9549-0D65BAEF5BC5}" type="datetime1">
              <a:rPr lang="en-US" smtClean="0"/>
              <a:t>2019/11/19</a:t>
            </a:fld>
            <a:endParaRPr lang="en-US"/>
          </a:p>
        </p:txBody>
      </p:sp>
      <p:sp>
        <p:nvSpPr>
          <p:cNvPr id="4" name="Footer Placeholder 3">
            <a:extLst>
              <a:ext uri="{FF2B5EF4-FFF2-40B4-BE49-F238E27FC236}">
                <a16:creationId xmlns:a16="http://schemas.microsoft.com/office/drawing/2014/main" id="{64EC7A48-DF64-4953-8D7D-9B3F775AF9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D1781C-C492-4D74-9A97-A460E9B197E2}"/>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175863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A48F32-DE6F-4D2C-A0F2-C1360928BB21}"/>
              </a:ext>
            </a:extLst>
          </p:cNvPr>
          <p:cNvSpPr>
            <a:spLocks noGrp="1"/>
          </p:cNvSpPr>
          <p:nvPr>
            <p:ph type="dt" sz="half" idx="10"/>
          </p:nvPr>
        </p:nvSpPr>
        <p:spPr/>
        <p:txBody>
          <a:bodyPr/>
          <a:lstStyle/>
          <a:p>
            <a:fld id="{FA53353A-7E1B-41FD-ACEA-1456552905CF}" type="datetime1">
              <a:rPr lang="en-US" smtClean="0"/>
              <a:t>2019/11/19</a:t>
            </a:fld>
            <a:endParaRPr lang="en-US"/>
          </a:p>
        </p:txBody>
      </p:sp>
      <p:sp>
        <p:nvSpPr>
          <p:cNvPr id="3" name="Footer Placeholder 2">
            <a:extLst>
              <a:ext uri="{FF2B5EF4-FFF2-40B4-BE49-F238E27FC236}">
                <a16:creationId xmlns:a16="http://schemas.microsoft.com/office/drawing/2014/main" id="{A5F1C024-8B16-4A2B-A91C-B9EE9CA4BA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B080CC-3AD2-439F-B972-BF7341ECB5A3}"/>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332759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208B1-8B57-498A-B5B7-A030FC1C91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D17FA9-F092-4191-9ADF-2CC37AE1DA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43585E-2B75-482A-8E30-5789C3329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AC0D4-731E-4E7E-A593-5555497079E9}"/>
              </a:ext>
            </a:extLst>
          </p:cNvPr>
          <p:cNvSpPr>
            <a:spLocks noGrp="1"/>
          </p:cNvSpPr>
          <p:nvPr>
            <p:ph type="dt" sz="half" idx="10"/>
          </p:nvPr>
        </p:nvSpPr>
        <p:spPr/>
        <p:txBody>
          <a:bodyPr/>
          <a:lstStyle/>
          <a:p>
            <a:fld id="{0D9910F5-F326-4B4B-804D-D2A7C6237D81}" type="datetime1">
              <a:rPr lang="en-US" smtClean="0"/>
              <a:t>2019/11/19</a:t>
            </a:fld>
            <a:endParaRPr lang="en-US"/>
          </a:p>
        </p:txBody>
      </p:sp>
      <p:sp>
        <p:nvSpPr>
          <p:cNvPr id="6" name="Footer Placeholder 5">
            <a:extLst>
              <a:ext uri="{FF2B5EF4-FFF2-40B4-BE49-F238E27FC236}">
                <a16:creationId xmlns:a16="http://schemas.microsoft.com/office/drawing/2014/main" id="{94F825CD-6EBC-4021-9E32-8AB781DB4F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292A0-7AD7-43B7-B8C7-7DE489CC77A8}"/>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4220068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2B28D-934A-4EFC-B15B-8C70A8B08C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286D0C-881D-455E-9FBA-016C01ED6E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CD3E16-FD81-424E-AC65-568BAA21DA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F47185-DDA8-4FE2-B22A-F4EDE3FE6092}"/>
              </a:ext>
            </a:extLst>
          </p:cNvPr>
          <p:cNvSpPr>
            <a:spLocks noGrp="1"/>
          </p:cNvSpPr>
          <p:nvPr>
            <p:ph type="dt" sz="half" idx="10"/>
          </p:nvPr>
        </p:nvSpPr>
        <p:spPr/>
        <p:txBody>
          <a:bodyPr/>
          <a:lstStyle/>
          <a:p>
            <a:fld id="{6052854D-433D-4515-8F39-23FD9A3A2547}" type="datetime1">
              <a:rPr lang="en-US" smtClean="0"/>
              <a:t>2019/11/19</a:t>
            </a:fld>
            <a:endParaRPr lang="en-US"/>
          </a:p>
        </p:txBody>
      </p:sp>
      <p:sp>
        <p:nvSpPr>
          <p:cNvPr id="6" name="Footer Placeholder 5">
            <a:extLst>
              <a:ext uri="{FF2B5EF4-FFF2-40B4-BE49-F238E27FC236}">
                <a16:creationId xmlns:a16="http://schemas.microsoft.com/office/drawing/2014/main" id="{BB33AFF2-5414-466F-A49F-14D9A9D1A1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86B711-C71A-4EC3-8BE6-D189EC4E402C}"/>
              </a:ext>
            </a:extLst>
          </p:cNvPr>
          <p:cNvSpPr>
            <a:spLocks noGrp="1"/>
          </p:cNvSpPr>
          <p:nvPr>
            <p:ph type="sldNum" sz="quarter" idx="12"/>
          </p:nvPr>
        </p:nvSpPr>
        <p:spPr/>
        <p:txBody>
          <a:bodyPr/>
          <a:lstStyle/>
          <a:p>
            <a:fld id="{6EA0C4CC-80C1-4DE0-AEED-0D7B36537743}" type="slidenum">
              <a:rPr lang="en-US" smtClean="0"/>
              <a:t>‹#›</a:t>
            </a:fld>
            <a:endParaRPr lang="en-US"/>
          </a:p>
        </p:txBody>
      </p:sp>
    </p:spTree>
    <p:extLst>
      <p:ext uri="{BB962C8B-B14F-4D97-AF65-F5344CB8AC3E}">
        <p14:creationId xmlns:p14="http://schemas.microsoft.com/office/powerpoint/2010/main" val="294939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A9A8A8-718D-4CEA-8CF1-D3F90EFECA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B05C78-D3FF-4CC4-BED7-6B07A6E05B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E08D3A-B887-4B1F-8AA7-859DFD27B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AC8D9-02E1-4596-8ED5-B8D9DAD90B60}" type="datetime1">
              <a:rPr lang="en-US" smtClean="0"/>
              <a:t>2019/11/19</a:t>
            </a:fld>
            <a:endParaRPr lang="en-US"/>
          </a:p>
        </p:txBody>
      </p:sp>
      <p:sp>
        <p:nvSpPr>
          <p:cNvPr id="5" name="Footer Placeholder 4">
            <a:extLst>
              <a:ext uri="{FF2B5EF4-FFF2-40B4-BE49-F238E27FC236}">
                <a16:creationId xmlns:a16="http://schemas.microsoft.com/office/drawing/2014/main" id="{4334ABF8-53FF-445A-9CAA-94A7FF339C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C3FDAB-B414-4E04-8B40-250067E000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0C4CC-80C1-4DE0-AEED-0D7B36537743}" type="slidenum">
              <a:rPr lang="en-US" smtClean="0"/>
              <a:t>‹#›</a:t>
            </a:fld>
            <a:endParaRPr lang="en-US"/>
          </a:p>
        </p:txBody>
      </p:sp>
    </p:spTree>
    <p:extLst>
      <p:ext uri="{BB962C8B-B14F-4D97-AF65-F5344CB8AC3E}">
        <p14:creationId xmlns:p14="http://schemas.microsoft.com/office/powerpoint/2010/main" val="329957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1524000" y="1122362"/>
            <a:ext cx="9144000" cy="3543906"/>
          </a:xfrm>
        </p:spPr>
        <p:txBody>
          <a:bodyPr>
            <a:normAutofit fontScale="90000"/>
          </a:bodyPr>
          <a:lstStyle/>
          <a:p>
            <a:br>
              <a:rPr lang="en-US" dirty="0"/>
            </a:br>
            <a:r>
              <a:rPr lang="en-US" sz="13300" b="1" dirty="0"/>
              <a:t>Welcome</a:t>
            </a:r>
            <a:br>
              <a:rPr lang="en-US" dirty="0"/>
            </a:br>
            <a:endParaRPr lang="en-US" sz="6700" dirty="0"/>
          </a:p>
        </p:txBody>
      </p:sp>
      <p:sp>
        <p:nvSpPr>
          <p:cNvPr id="3" name="Subtitle 2">
            <a:extLst>
              <a:ext uri="{FF2B5EF4-FFF2-40B4-BE49-F238E27FC236}">
                <a16:creationId xmlns:a16="http://schemas.microsoft.com/office/drawing/2014/main" id="{BF333908-C7FC-4964-B6A2-40AC4C75BF11}"/>
              </a:ext>
            </a:extLst>
          </p:cNvPr>
          <p:cNvSpPr>
            <a:spLocks noGrp="1"/>
          </p:cNvSpPr>
          <p:nvPr>
            <p:ph type="subTitle" idx="1"/>
          </p:nvPr>
        </p:nvSpPr>
        <p:spPr>
          <a:xfrm>
            <a:off x="226242" y="4064000"/>
            <a:ext cx="11884477" cy="1422399"/>
          </a:xfrm>
        </p:spPr>
        <p:txBody>
          <a:bodyPr>
            <a:noAutofit/>
          </a:bodyPr>
          <a:lstStyle/>
          <a:p>
            <a:r>
              <a:rPr lang="en-US" sz="6000" b="1" dirty="0"/>
              <a:t>We’re here to talk about better ways to potentially play card combinations</a:t>
            </a:r>
          </a:p>
          <a:p>
            <a:endParaRPr lang="en-US" sz="6000" dirty="0"/>
          </a:p>
        </p:txBody>
      </p:sp>
      <p:sp>
        <p:nvSpPr>
          <p:cNvPr id="4" name="Slide Number Placeholder 3">
            <a:extLst>
              <a:ext uri="{FF2B5EF4-FFF2-40B4-BE49-F238E27FC236}">
                <a16:creationId xmlns:a16="http://schemas.microsoft.com/office/drawing/2014/main" id="{420DFC42-7619-44B1-B6AD-E289D2C0913A}"/>
              </a:ext>
            </a:extLst>
          </p:cNvPr>
          <p:cNvSpPr>
            <a:spLocks noGrp="1"/>
          </p:cNvSpPr>
          <p:nvPr>
            <p:ph type="sldNum" sz="quarter" idx="12"/>
          </p:nvPr>
        </p:nvSpPr>
        <p:spPr/>
        <p:txBody>
          <a:bodyPr/>
          <a:lstStyle/>
          <a:p>
            <a:fld id="{6EA0C4CC-80C1-4DE0-AEED-0D7B36537743}" type="slidenum">
              <a:rPr lang="en-US" smtClean="0"/>
              <a:t>1</a:t>
            </a:fld>
            <a:endParaRPr lang="en-US" dirty="0"/>
          </a:p>
        </p:txBody>
      </p:sp>
    </p:spTree>
    <p:extLst>
      <p:ext uri="{BB962C8B-B14F-4D97-AF65-F5344CB8AC3E}">
        <p14:creationId xmlns:p14="http://schemas.microsoft.com/office/powerpoint/2010/main" val="1351191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67E506D-2DAE-4919-9F78-DEC3747E4956}"/>
              </a:ext>
            </a:extLst>
          </p:cNvPr>
          <p:cNvSpPr txBox="1">
            <a:spLocks/>
          </p:cNvSpPr>
          <p:nvPr/>
        </p:nvSpPr>
        <p:spPr>
          <a:xfrm>
            <a:off x="254000" y="274321"/>
            <a:ext cx="11506200" cy="164592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300" dirty="0"/>
              <a:t>Key Points</a:t>
            </a:r>
            <a:endParaRPr lang="en-US" sz="3600" dirty="0"/>
          </a:p>
        </p:txBody>
      </p:sp>
      <p:sp>
        <p:nvSpPr>
          <p:cNvPr id="6" name="Subtitle 2">
            <a:extLst>
              <a:ext uri="{FF2B5EF4-FFF2-40B4-BE49-F238E27FC236}">
                <a16:creationId xmlns:a16="http://schemas.microsoft.com/office/drawing/2014/main" id="{818021F5-8B37-44C1-B11D-61AF05C30867}"/>
              </a:ext>
            </a:extLst>
          </p:cNvPr>
          <p:cNvSpPr>
            <a:spLocks noGrp="1"/>
          </p:cNvSpPr>
          <p:nvPr>
            <p:ph type="subTitle" idx="1"/>
          </p:nvPr>
        </p:nvSpPr>
        <p:spPr>
          <a:xfrm>
            <a:off x="254001" y="1615440"/>
            <a:ext cx="11765279" cy="5019040"/>
          </a:xfrm>
        </p:spPr>
        <p:txBody>
          <a:bodyPr>
            <a:noAutofit/>
          </a:bodyPr>
          <a:lstStyle/>
          <a:p>
            <a:pPr marL="274320" indent="-274320" algn="l">
              <a:lnSpc>
                <a:spcPct val="100000"/>
              </a:lnSpc>
              <a:spcBef>
                <a:spcPts val="0"/>
              </a:spcBef>
              <a:spcAft>
                <a:spcPts val="600"/>
              </a:spcAft>
              <a:buFont typeface="Arial" panose="020B0604020202020204" pitchFamily="34" charset="0"/>
              <a:buChar char="•"/>
            </a:pPr>
            <a:r>
              <a:rPr lang="en-US" sz="2600" dirty="0"/>
              <a:t>Declare should generally win the Higher of touching honors from </a:t>
            </a:r>
            <a:r>
              <a:rPr lang="en-US" sz="2600" dirty="0" err="1"/>
              <a:t>HHx</a:t>
            </a:r>
            <a:r>
              <a:rPr lang="en-US" sz="2600" dirty="0"/>
              <a:t>+ in the closed hand to conceal the lower honor.</a:t>
            </a:r>
          </a:p>
          <a:p>
            <a:pPr marL="274320" indent="-274320" algn="l">
              <a:lnSpc>
                <a:spcPct val="100000"/>
              </a:lnSpc>
              <a:spcBef>
                <a:spcPts val="0"/>
              </a:spcBef>
              <a:spcAft>
                <a:spcPts val="600"/>
              </a:spcAft>
              <a:buFont typeface="Arial" panose="020B0604020202020204" pitchFamily="34" charset="0"/>
              <a:buChar char="•"/>
            </a:pPr>
            <a:r>
              <a:rPr lang="en-US" sz="2600" dirty="0"/>
              <a:t>Declare should generally win the Lower of bare touching honors (HH or HHH) in the closed hand to advertise the Higher honor in hope it also appears from a longer suit.</a:t>
            </a:r>
          </a:p>
          <a:p>
            <a:pPr marL="274320" indent="-274320" algn="l">
              <a:lnSpc>
                <a:spcPct val="100000"/>
              </a:lnSpc>
              <a:spcBef>
                <a:spcPts val="0"/>
              </a:spcBef>
              <a:spcAft>
                <a:spcPts val="600"/>
              </a:spcAft>
              <a:buFont typeface="Arial" panose="020B0604020202020204" pitchFamily="34" charset="0"/>
              <a:buChar char="•"/>
            </a:pPr>
            <a:r>
              <a:rPr lang="en-US" sz="2600" dirty="0"/>
              <a:t>When leading from touching honors in the closed hand, if you want Lefty to cover play the Top and if not play the Second best.</a:t>
            </a:r>
          </a:p>
          <a:p>
            <a:pPr marL="274320" indent="-274320" algn="l">
              <a:lnSpc>
                <a:spcPct val="100000"/>
              </a:lnSpc>
              <a:spcBef>
                <a:spcPts val="0"/>
              </a:spcBef>
              <a:spcAft>
                <a:spcPts val="600"/>
              </a:spcAft>
              <a:buFont typeface="Arial" panose="020B0604020202020204" pitchFamily="34" charset="0"/>
              <a:buChar char="•"/>
            </a:pPr>
            <a:r>
              <a:rPr lang="en-US" sz="2600" dirty="0"/>
              <a:t>From Dummy the highest of Touching honors between your two hands is most likely to coax a cover even though the Defender should generally try to wait to cover the second of your equals.</a:t>
            </a:r>
          </a:p>
          <a:p>
            <a:pPr marL="274320" indent="-274320" algn="l">
              <a:lnSpc>
                <a:spcPct val="100000"/>
              </a:lnSpc>
              <a:spcBef>
                <a:spcPts val="0"/>
              </a:spcBef>
              <a:spcAft>
                <a:spcPts val="600"/>
              </a:spcAft>
              <a:buFont typeface="Arial" panose="020B0604020202020204" pitchFamily="34" charset="0"/>
              <a:buChar char="•"/>
            </a:pPr>
            <a:r>
              <a:rPr lang="en-US" sz="2600" dirty="0"/>
              <a:t>When deviating from the norm, the best ploys are consistent with the knowledge your opponent already possesses.</a:t>
            </a:r>
          </a:p>
        </p:txBody>
      </p:sp>
      <p:sp>
        <p:nvSpPr>
          <p:cNvPr id="8" name="Slide Number Placeholder 7">
            <a:extLst>
              <a:ext uri="{FF2B5EF4-FFF2-40B4-BE49-F238E27FC236}">
                <a16:creationId xmlns:a16="http://schemas.microsoft.com/office/drawing/2014/main" id="{4BFF100F-BFFC-4A40-B59B-1B9DF2C741D0}"/>
              </a:ext>
            </a:extLst>
          </p:cNvPr>
          <p:cNvSpPr>
            <a:spLocks noGrp="1"/>
          </p:cNvSpPr>
          <p:nvPr>
            <p:ph type="sldNum" sz="quarter" idx="12"/>
          </p:nvPr>
        </p:nvSpPr>
        <p:spPr/>
        <p:txBody>
          <a:bodyPr/>
          <a:lstStyle/>
          <a:p>
            <a:fld id="{6EA0C4CC-80C1-4DE0-AEED-0D7B36537743}" type="slidenum">
              <a:rPr lang="en-US" smtClean="0"/>
              <a:t>10</a:t>
            </a:fld>
            <a:endParaRPr lang="en-US" dirty="0"/>
          </a:p>
        </p:txBody>
      </p:sp>
    </p:spTree>
    <p:extLst>
      <p:ext uri="{BB962C8B-B14F-4D97-AF65-F5344CB8AC3E}">
        <p14:creationId xmlns:p14="http://schemas.microsoft.com/office/powerpoint/2010/main" val="1303677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ubtitle 2">
            <a:extLst>
              <a:ext uri="{FF2B5EF4-FFF2-40B4-BE49-F238E27FC236}">
                <a16:creationId xmlns:a16="http://schemas.microsoft.com/office/drawing/2014/main" id="{2B431880-BBD0-4C07-B769-91308C9CE623}"/>
              </a:ext>
            </a:extLst>
          </p:cNvPr>
          <p:cNvSpPr txBox="1">
            <a:spLocks/>
          </p:cNvSpPr>
          <p:nvPr/>
        </p:nvSpPr>
        <p:spPr>
          <a:xfrm>
            <a:off x="138546" y="1923938"/>
            <a:ext cx="11684000" cy="1375039"/>
          </a:xfrm>
          <a:prstGeom prst="rect">
            <a:avLst/>
          </a:prstGeom>
        </p:spPr>
        <p:txBody>
          <a:bodyPr vert="horz" lIns="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nSpc>
                <a:spcPct val="110000"/>
              </a:lnSpc>
              <a:spcBef>
                <a:spcPts val="0"/>
              </a:spcBef>
              <a:spcAft>
                <a:spcPts val="800"/>
              </a:spcAft>
            </a:pPr>
            <a:endParaRPr lang="en-US" sz="3000" dirty="0"/>
          </a:p>
          <a:p>
            <a:pPr marL="368046" algn="l">
              <a:lnSpc>
                <a:spcPct val="110000"/>
              </a:lnSpc>
              <a:spcBef>
                <a:spcPts val="0"/>
              </a:spcBef>
              <a:spcAft>
                <a:spcPts val="800"/>
              </a:spcAft>
            </a:pPr>
            <a:r>
              <a:rPr lang="en-US" sz="3000" dirty="0"/>
              <a:t>		Dummy						        Declarer</a:t>
            </a:r>
          </a:p>
        </p:txBody>
      </p:sp>
      <p:sp>
        <p:nvSpPr>
          <p:cNvPr id="26" name="Subtitle 2">
            <a:extLst>
              <a:ext uri="{FF2B5EF4-FFF2-40B4-BE49-F238E27FC236}">
                <a16:creationId xmlns:a16="http://schemas.microsoft.com/office/drawing/2014/main" id="{304BB2C4-8057-472B-AB0B-370F81AB9B83}"/>
              </a:ext>
            </a:extLst>
          </p:cNvPr>
          <p:cNvSpPr txBox="1">
            <a:spLocks/>
          </p:cNvSpPr>
          <p:nvPr/>
        </p:nvSpPr>
        <p:spPr>
          <a:xfrm>
            <a:off x="138546" y="2106283"/>
            <a:ext cx="11684000" cy="647727"/>
          </a:xfrm>
          <a:prstGeom prst="rect">
            <a:avLst/>
          </a:prstGeom>
        </p:spPr>
        <p:txBody>
          <a:bodyPr vert="horz" lIns="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nSpc>
                <a:spcPct val="110000"/>
              </a:lnSpc>
              <a:spcBef>
                <a:spcPts val="0"/>
              </a:spcBef>
              <a:spcAft>
                <a:spcPts val="800"/>
              </a:spcAft>
            </a:pPr>
            <a:r>
              <a:rPr lang="en-US" sz="3000" dirty="0"/>
              <a:t>Assume ample entries to either hand and logic them through.</a:t>
            </a:r>
          </a:p>
          <a:p>
            <a:pPr marL="368046" algn="l">
              <a:lnSpc>
                <a:spcPct val="110000"/>
              </a:lnSpc>
              <a:spcBef>
                <a:spcPts val="0"/>
              </a:spcBef>
              <a:spcAft>
                <a:spcPts val="800"/>
              </a:spcAft>
            </a:pPr>
            <a:r>
              <a:rPr lang="en-US" sz="3000" dirty="0"/>
              <a:t>		</a:t>
            </a:r>
          </a:p>
        </p:txBody>
      </p:sp>
      <p:graphicFrame>
        <p:nvGraphicFramePr>
          <p:cNvPr id="21" name="Table 20">
            <a:extLst>
              <a:ext uri="{FF2B5EF4-FFF2-40B4-BE49-F238E27FC236}">
                <a16:creationId xmlns:a16="http://schemas.microsoft.com/office/drawing/2014/main" id="{86AFD2FD-CA41-44CE-B84C-E259EBDCB507}"/>
              </a:ext>
            </a:extLst>
          </p:cNvPr>
          <p:cNvGraphicFramePr>
            <a:graphicFrameLocks noGrp="1"/>
          </p:cNvGraphicFramePr>
          <p:nvPr>
            <p:extLst>
              <p:ext uri="{D42A27DB-BD31-4B8C-83A1-F6EECF244321}">
                <p14:modId xmlns:p14="http://schemas.microsoft.com/office/powerpoint/2010/main" val="1684980789"/>
              </p:ext>
            </p:extLst>
          </p:nvPr>
        </p:nvGraphicFramePr>
        <p:xfrm>
          <a:off x="958391" y="3101130"/>
          <a:ext cx="10275218" cy="3145324"/>
        </p:xfrm>
        <a:graphic>
          <a:graphicData uri="http://schemas.openxmlformats.org/drawingml/2006/table">
            <a:tbl>
              <a:tblPr firstRow="1" bandRow="1">
                <a:tableStyleId>{D7AC3CCA-C797-4891-BE02-D94E43425B78}</a:tableStyleId>
              </a:tblPr>
              <a:tblGrid>
                <a:gridCol w="2713769">
                  <a:extLst>
                    <a:ext uri="{9D8B030D-6E8A-4147-A177-3AD203B41FA5}">
                      <a16:colId xmlns:a16="http://schemas.microsoft.com/office/drawing/2014/main" val="1394426536"/>
                    </a:ext>
                  </a:extLst>
                </a:gridCol>
                <a:gridCol w="4834081">
                  <a:extLst>
                    <a:ext uri="{9D8B030D-6E8A-4147-A177-3AD203B41FA5}">
                      <a16:colId xmlns:a16="http://schemas.microsoft.com/office/drawing/2014/main" val="2165269657"/>
                    </a:ext>
                  </a:extLst>
                </a:gridCol>
                <a:gridCol w="2727368">
                  <a:extLst>
                    <a:ext uri="{9D8B030D-6E8A-4147-A177-3AD203B41FA5}">
                      <a16:colId xmlns:a16="http://schemas.microsoft.com/office/drawing/2014/main" val="2757336233"/>
                    </a:ext>
                  </a:extLst>
                </a:gridCol>
              </a:tblGrid>
              <a:tr h="78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0" u="none" strike="noStrike" kern="1200" dirty="0">
                          <a:solidFill>
                            <a:schemeClr val="dk1"/>
                          </a:solidFill>
                          <a:effectLst/>
                          <a:latin typeface="Times New Roman" panose="02020603050405020304" pitchFamily="18" charset="0"/>
                          <a:ea typeface="Times New Roman" panose="02020603050405020304" pitchFamily="18" charset="0"/>
                          <a:cs typeface="+mn-cs"/>
                        </a:rPr>
                        <a:t>A K Q x </a:t>
                      </a:r>
                      <a:r>
                        <a:rPr lang="en-GB" sz="3600" b="0" u="none" strike="noStrike" kern="1200" dirty="0" err="1">
                          <a:solidFill>
                            <a:schemeClr val="dk1"/>
                          </a:solidFill>
                          <a:effectLst/>
                          <a:latin typeface="Times New Roman" panose="02020603050405020304" pitchFamily="18" charset="0"/>
                          <a:ea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ea typeface="Times New Roman" panose="02020603050405020304" pitchFamily="18" charset="0"/>
                        <a:cs typeface="+mn-cs"/>
                      </a:endParaRPr>
                    </a:p>
                  </a:txBody>
                  <a:tcPr anchor="ctr"/>
                </a:tc>
                <a:tc>
                  <a:txBody>
                    <a:bodyPr/>
                    <a:lstStyle/>
                    <a:p>
                      <a:pPr marL="0" marR="0" algn="ctr">
                        <a:spcBef>
                          <a:spcPts val="0"/>
                        </a:spcBef>
                        <a:spcAft>
                          <a:spcPts val="0"/>
                        </a:spcAft>
                      </a:pPr>
                      <a:r>
                        <a:rPr lang="en-US" sz="1800" b="1" u="none" strike="noStrike" dirty="0">
                          <a:effectLst/>
                          <a:latin typeface="Times New Roman" panose="02020603050405020304" pitchFamily="18" charset="0"/>
                          <a:ea typeface="Times New Roman" panose="02020603050405020304" pitchFamily="18" charset="0"/>
                        </a:rPr>
                        <a:t>5: </a:t>
                      </a:r>
                      <a:r>
                        <a:rPr lang="en-US" sz="1800" b="0" u="none" strike="noStrike" dirty="0">
                          <a:effectLst/>
                          <a:latin typeface="Times New Roman" panose="02020603050405020304" pitchFamily="18" charset="0"/>
                          <a:ea typeface="Times New Roman" panose="02020603050405020304" pitchFamily="18" charset="0"/>
                        </a:rPr>
                        <a:t>Any 3-3 Break will suffice</a:t>
                      </a:r>
                    </a:p>
                    <a:p>
                      <a:pPr marL="0" marR="0" algn="ctr">
                        <a:spcBef>
                          <a:spcPts val="0"/>
                        </a:spcBef>
                        <a:spcAft>
                          <a:spcPts val="0"/>
                        </a:spcAft>
                      </a:pPr>
                      <a:r>
                        <a:rPr lang="en-US" sz="1800" dirty="0">
                          <a:latin typeface="Times New Roman" panose="02020603050405020304" pitchFamily="18" charset="0"/>
                          <a:ea typeface="Times New Roman" panose="02020603050405020304" pitchFamily="18" charset="0"/>
                        </a:rPr>
                        <a:t>4: </a:t>
                      </a:r>
                      <a:r>
                        <a:rPr lang="en-US" sz="1800" b="0" dirty="0">
                          <a:latin typeface="Times New Roman" panose="02020603050405020304" pitchFamily="18" charset="0"/>
                          <a:ea typeface="Times New Roman" panose="02020603050405020304" pitchFamily="18" charset="0"/>
                        </a:rPr>
                        <a:t>Duck once to add 4-2 Breaks</a:t>
                      </a:r>
                      <a:endParaRPr lang="en-US" sz="1800" b="0" u="none" strike="noStrike" kern="1200" dirty="0">
                        <a:solidFill>
                          <a:schemeClr val="dk1"/>
                        </a:solidFill>
                        <a:effectLst/>
                        <a:latin typeface="Times New Roman" panose="02020603050405020304" pitchFamily="18" charset="0"/>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0" u="none" strike="noStrike" kern="1200" dirty="0">
                          <a:solidFill>
                            <a:schemeClr val="dk1"/>
                          </a:solidFill>
                          <a:effectLst/>
                          <a:latin typeface="Times New Roman" panose="02020603050405020304" pitchFamily="18" charset="0"/>
                          <a:cs typeface="+mn-cs"/>
                        </a:rPr>
                        <a:t>x </a:t>
                      </a:r>
                      <a:r>
                        <a:rPr lang="en-US" sz="3600" b="0" u="none" strike="noStrike" kern="1200" dirty="0" err="1">
                          <a:solidFill>
                            <a:schemeClr val="dk1"/>
                          </a:solidFill>
                          <a:effectLst/>
                          <a:latin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cs typeface="+mn-cs"/>
                      </a:endParaRPr>
                    </a:p>
                  </a:txBody>
                  <a:tcPr/>
                </a:tc>
                <a:extLst>
                  <a:ext uri="{0D108BD9-81ED-4DB2-BD59-A6C34878D82A}">
                    <a16:rowId xmlns:a16="http://schemas.microsoft.com/office/drawing/2014/main" val="432938005"/>
                  </a:ext>
                </a:extLst>
              </a:tr>
              <a:tr h="78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0" u="none" strike="noStrike" kern="1200" dirty="0">
                          <a:solidFill>
                            <a:schemeClr val="dk1"/>
                          </a:solidFill>
                          <a:effectLst/>
                          <a:latin typeface="Times New Roman" panose="02020603050405020304" pitchFamily="18" charset="0"/>
                          <a:ea typeface="Times New Roman" panose="02020603050405020304" pitchFamily="18" charset="0"/>
                          <a:cs typeface="+mn-cs"/>
                        </a:rPr>
                        <a:t>A K 8 x </a:t>
                      </a:r>
                      <a:r>
                        <a:rPr lang="en-GB" sz="3600" b="0" u="none" strike="noStrike" kern="1200" dirty="0" err="1">
                          <a:solidFill>
                            <a:schemeClr val="dk1"/>
                          </a:solidFill>
                          <a:effectLst/>
                          <a:latin typeface="Times New Roman" panose="02020603050405020304" pitchFamily="18" charset="0"/>
                          <a:ea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ea typeface="Times New Roman" panose="02020603050405020304" pitchFamily="18" charset="0"/>
                        <a:cs typeface="+mn-cs"/>
                      </a:endParaRPr>
                    </a:p>
                  </a:txBody>
                  <a:tcPr>
                    <a:noFill/>
                  </a:tcPr>
                </a:tc>
                <a:tc>
                  <a:txBody>
                    <a:bodyPr/>
                    <a:lstStyle/>
                    <a:p>
                      <a:pPr marL="0" marR="0" algn="ctr">
                        <a:spcBef>
                          <a:spcPts val="0"/>
                        </a:spcBef>
                        <a:spcAft>
                          <a:spcPts val="0"/>
                        </a:spcAft>
                      </a:pPr>
                      <a:r>
                        <a:rPr lang="en-US" b="1" u="none" strike="noStrike" dirty="0">
                          <a:solidFill>
                            <a:schemeClr val="bg1"/>
                          </a:solidFill>
                          <a:effectLst/>
                          <a:latin typeface="Times New Roman" panose="02020603050405020304" pitchFamily="18" charset="0"/>
                          <a:ea typeface="Times New Roman" panose="02020603050405020304" pitchFamily="18" charset="0"/>
                        </a:rPr>
                        <a:t>5:</a:t>
                      </a:r>
                      <a:r>
                        <a:rPr lang="en-US" b="0" u="none" strike="noStrike" dirty="0">
                          <a:solidFill>
                            <a:schemeClr val="bg1"/>
                          </a:solidFill>
                          <a:effectLst/>
                          <a:latin typeface="Times New Roman" panose="02020603050405020304" pitchFamily="18" charset="0"/>
                          <a:ea typeface="Times New Roman" panose="02020603050405020304" pitchFamily="18" charset="0"/>
                        </a:rPr>
                        <a:t> Play for drop of doubleton Q</a:t>
                      </a:r>
                    </a:p>
                    <a:p>
                      <a:pPr marL="0" marR="0" algn="ctr">
                        <a:spcBef>
                          <a:spcPts val="0"/>
                        </a:spcBef>
                        <a:spcAft>
                          <a:spcPts val="0"/>
                        </a:spcAft>
                      </a:pPr>
                      <a:r>
                        <a:rPr lang="en-US" b="1" dirty="0">
                          <a:solidFill>
                            <a:schemeClr val="bg1"/>
                          </a:solidFill>
                          <a:latin typeface="Times New Roman" panose="02020603050405020304" pitchFamily="18" charset="0"/>
                          <a:ea typeface="Times New Roman" panose="02020603050405020304" pitchFamily="18" charset="0"/>
                        </a:rPr>
                        <a:t>4:</a:t>
                      </a:r>
                      <a:r>
                        <a:rPr lang="en-US" dirty="0">
                          <a:solidFill>
                            <a:schemeClr val="bg1"/>
                          </a:solidFill>
                          <a:latin typeface="Times New Roman" panose="02020603050405020304" pitchFamily="18" charset="0"/>
                          <a:ea typeface="Times New Roman" panose="02020603050405020304" pitchFamily="18" charset="0"/>
                        </a:rPr>
                        <a:t> Play Ace then toward Jack (4-1’s)</a:t>
                      </a:r>
                      <a:endParaRPr lang="en-US" b="0" u="none" strike="noStrike" dirty="0">
                        <a:solidFill>
                          <a:schemeClr val="bg1"/>
                        </a:solidFill>
                        <a:effectLst/>
                        <a:latin typeface="Times New Roman" panose="02020603050405020304" pitchFamily="18" charset="0"/>
                        <a:ea typeface="Times New Roman" panose="02020603050405020304" pitchFamily="18" charset="0"/>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0" u="none" strike="noStrike" kern="1200" dirty="0">
                          <a:solidFill>
                            <a:schemeClr val="dk1"/>
                          </a:solidFill>
                          <a:effectLst/>
                          <a:latin typeface="Times New Roman" panose="02020603050405020304" pitchFamily="18" charset="0"/>
                          <a:cs typeface="+mn-cs"/>
                        </a:rPr>
                        <a:t>J 9 x</a:t>
                      </a:r>
                    </a:p>
                  </a:txBody>
                  <a:tcPr>
                    <a:noFill/>
                  </a:tcPr>
                </a:tc>
                <a:extLst>
                  <a:ext uri="{0D108BD9-81ED-4DB2-BD59-A6C34878D82A}">
                    <a16:rowId xmlns:a16="http://schemas.microsoft.com/office/drawing/2014/main" val="146658906"/>
                  </a:ext>
                </a:extLst>
              </a:tr>
              <a:tr h="78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0" u="none" strike="noStrike" kern="1200" dirty="0">
                          <a:solidFill>
                            <a:schemeClr val="dk1"/>
                          </a:solidFill>
                          <a:effectLst/>
                          <a:latin typeface="Times New Roman" panose="02020603050405020304" pitchFamily="18" charset="0"/>
                          <a:ea typeface="Times New Roman" panose="02020603050405020304" pitchFamily="18" charset="0"/>
                          <a:cs typeface="+mn-cs"/>
                        </a:rPr>
                        <a:t>A Q x </a:t>
                      </a:r>
                      <a:r>
                        <a:rPr lang="en-GB" sz="3600" b="0" u="none" strike="noStrike" kern="1200" dirty="0" err="1">
                          <a:solidFill>
                            <a:schemeClr val="dk1"/>
                          </a:solidFill>
                          <a:effectLst/>
                          <a:latin typeface="Times New Roman" panose="02020603050405020304" pitchFamily="18" charset="0"/>
                          <a:ea typeface="Times New Roman" panose="02020603050405020304" pitchFamily="18" charset="0"/>
                          <a:cs typeface="+mn-cs"/>
                        </a:rPr>
                        <a:t>x</a:t>
                      </a:r>
                      <a:r>
                        <a:rPr lang="en-GB" sz="3600" b="0" u="none" strike="noStrike" kern="1200" dirty="0">
                          <a:solidFill>
                            <a:schemeClr val="dk1"/>
                          </a:solidFill>
                          <a:effectLst/>
                          <a:latin typeface="Times New Roman" panose="02020603050405020304" pitchFamily="18" charset="0"/>
                          <a:ea typeface="Times New Roman" panose="02020603050405020304" pitchFamily="18" charset="0"/>
                          <a:cs typeface="+mn-cs"/>
                        </a:rPr>
                        <a:t> </a:t>
                      </a:r>
                      <a:r>
                        <a:rPr lang="en-GB" sz="3600" b="0" u="none" strike="noStrike" kern="1200" dirty="0" err="1">
                          <a:solidFill>
                            <a:schemeClr val="dk1"/>
                          </a:solidFill>
                          <a:effectLst/>
                          <a:latin typeface="Times New Roman" panose="02020603050405020304" pitchFamily="18" charset="0"/>
                          <a:ea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ea typeface="Times New Roman" panose="02020603050405020304" pitchFamily="18" charset="0"/>
                        <a:cs typeface="+mn-cs"/>
                      </a:endParaRPr>
                    </a:p>
                  </a:txBody>
                  <a:tcPr/>
                </a:tc>
                <a:tc>
                  <a:txBody>
                    <a:bodyPr/>
                    <a:lstStyle/>
                    <a:p>
                      <a:pPr algn="ctr"/>
                      <a:r>
                        <a:rPr lang="en-US" b="1" dirty="0">
                          <a:solidFill>
                            <a:schemeClr val="bg2"/>
                          </a:solidFill>
                          <a:latin typeface="Times New Roman" panose="02020603050405020304" pitchFamily="18" charset="0"/>
                          <a:ea typeface="Times New Roman" panose="02020603050405020304" pitchFamily="18" charset="0"/>
                        </a:rPr>
                        <a:t>5:</a:t>
                      </a:r>
                      <a:r>
                        <a:rPr lang="en-US" dirty="0">
                          <a:solidFill>
                            <a:schemeClr val="bg2"/>
                          </a:solidFill>
                          <a:latin typeface="Times New Roman" panose="02020603050405020304" pitchFamily="18" charset="0"/>
                          <a:ea typeface="Times New Roman" panose="02020603050405020304" pitchFamily="18" charset="0"/>
                        </a:rPr>
                        <a:t> Finesse hoping for Kx onside</a:t>
                      </a:r>
                    </a:p>
                    <a:p>
                      <a:pPr algn="ctr"/>
                      <a:r>
                        <a:rPr lang="en-US" b="1" dirty="0">
                          <a:solidFill>
                            <a:schemeClr val="bg2"/>
                          </a:solidFill>
                          <a:latin typeface="Times New Roman" panose="02020603050405020304" pitchFamily="18" charset="0"/>
                          <a:ea typeface="Times New Roman" panose="02020603050405020304" pitchFamily="18" charset="0"/>
                        </a:rPr>
                        <a:t>4:</a:t>
                      </a:r>
                      <a:r>
                        <a:rPr lang="en-US" dirty="0">
                          <a:solidFill>
                            <a:schemeClr val="bg2"/>
                          </a:solidFill>
                          <a:latin typeface="Times New Roman" panose="02020603050405020304" pitchFamily="18" charset="0"/>
                          <a:ea typeface="Times New Roman" panose="02020603050405020304" pitchFamily="18" charset="0"/>
                        </a:rPr>
                        <a:t> Cash A and return to lead toward 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0" u="none" strike="noStrike" kern="1200" dirty="0">
                          <a:solidFill>
                            <a:schemeClr val="dk1"/>
                          </a:solidFill>
                          <a:effectLst/>
                          <a:latin typeface="Times New Roman" panose="02020603050405020304" pitchFamily="18" charset="0"/>
                          <a:cs typeface="+mn-cs"/>
                        </a:rPr>
                        <a:t>x </a:t>
                      </a:r>
                      <a:r>
                        <a:rPr lang="en-US" sz="3600" b="0" u="none" strike="noStrike" kern="1200" dirty="0" err="1">
                          <a:solidFill>
                            <a:schemeClr val="dk1"/>
                          </a:solidFill>
                          <a:effectLst/>
                          <a:latin typeface="Times New Roman" panose="02020603050405020304" pitchFamily="18" charset="0"/>
                          <a:cs typeface="+mn-cs"/>
                        </a:rPr>
                        <a:t>x</a:t>
                      </a:r>
                      <a:r>
                        <a:rPr lang="en-US" sz="3600" b="0" u="none" strike="noStrike" kern="1200" dirty="0">
                          <a:solidFill>
                            <a:schemeClr val="dk1"/>
                          </a:solidFill>
                          <a:effectLst/>
                          <a:latin typeface="Times New Roman" panose="02020603050405020304" pitchFamily="18" charset="0"/>
                          <a:cs typeface="+mn-cs"/>
                        </a:rPr>
                        <a:t> </a:t>
                      </a:r>
                      <a:r>
                        <a:rPr lang="en-US" sz="3600" b="0" u="none" strike="noStrike" kern="1200" dirty="0" err="1">
                          <a:solidFill>
                            <a:schemeClr val="dk1"/>
                          </a:solidFill>
                          <a:effectLst/>
                          <a:latin typeface="Times New Roman" panose="02020603050405020304" pitchFamily="18" charset="0"/>
                          <a:cs typeface="+mn-cs"/>
                        </a:rPr>
                        <a:t>x</a:t>
                      </a:r>
                      <a:r>
                        <a:rPr lang="en-US" sz="3600" b="0" u="none" strike="noStrike" kern="1200" dirty="0">
                          <a:solidFill>
                            <a:schemeClr val="dk1"/>
                          </a:solidFill>
                          <a:effectLst/>
                          <a:latin typeface="Times New Roman" panose="02020603050405020304" pitchFamily="18" charset="0"/>
                          <a:cs typeface="+mn-cs"/>
                        </a:rPr>
                        <a:t> </a:t>
                      </a:r>
                      <a:r>
                        <a:rPr lang="en-US" sz="3600" b="0" u="none" strike="noStrike" kern="1200" dirty="0" err="1">
                          <a:solidFill>
                            <a:schemeClr val="dk1"/>
                          </a:solidFill>
                          <a:effectLst/>
                          <a:latin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cs typeface="+mn-cs"/>
                      </a:endParaRPr>
                    </a:p>
                  </a:txBody>
                  <a:tcPr/>
                </a:tc>
                <a:extLst>
                  <a:ext uri="{0D108BD9-81ED-4DB2-BD59-A6C34878D82A}">
                    <a16:rowId xmlns:a16="http://schemas.microsoft.com/office/drawing/2014/main" val="1848534834"/>
                  </a:ext>
                </a:extLst>
              </a:tr>
              <a:tr h="78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0" u="none" strike="noStrike" kern="1200" dirty="0">
                          <a:solidFill>
                            <a:schemeClr val="dk1"/>
                          </a:solidFill>
                          <a:effectLst/>
                          <a:latin typeface="Times New Roman" panose="02020603050405020304" pitchFamily="18" charset="0"/>
                          <a:ea typeface="Times New Roman" panose="02020603050405020304" pitchFamily="18" charset="0"/>
                          <a:cs typeface="+mn-cs"/>
                        </a:rPr>
                        <a:t>A J T x </a:t>
                      </a:r>
                      <a:r>
                        <a:rPr lang="en-GB" sz="3600" b="0" u="none" strike="noStrike" kern="1200" dirty="0" err="1">
                          <a:solidFill>
                            <a:schemeClr val="dk1"/>
                          </a:solidFill>
                          <a:effectLst/>
                          <a:latin typeface="Times New Roman" panose="02020603050405020304" pitchFamily="18" charset="0"/>
                          <a:ea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ea typeface="Times New Roman" panose="02020603050405020304" pitchFamily="18" charset="0"/>
                        <a:cs typeface="+mn-cs"/>
                      </a:endParaRPr>
                    </a:p>
                  </a:txBody>
                  <a:tcPr>
                    <a:noFill/>
                  </a:tcPr>
                </a:tc>
                <a:tc>
                  <a:txBody>
                    <a:bodyPr/>
                    <a:lstStyle/>
                    <a:p>
                      <a:pPr algn="ctr"/>
                      <a:r>
                        <a:rPr lang="en-US" b="0" u="none" strike="noStrike" dirty="0">
                          <a:solidFill>
                            <a:schemeClr val="bg1"/>
                          </a:solidFill>
                          <a:effectLst/>
                          <a:latin typeface="Times New Roman" panose="02020603050405020304" pitchFamily="18" charset="0"/>
                          <a:ea typeface="Times New Roman" panose="02020603050405020304" pitchFamily="18" charset="0"/>
                        </a:rPr>
                        <a:t>Run Queen </a:t>
                      </a:r>
                      <a:r>
                        <a:rPr lang="en-US" dirty="0">
                          <a:solidFill>
                            <a:schemeClr val="bg1"/>
                          </a:solidFill>
                          <a:latin typeface="Times New Roman" panose="02020603050405020304" pitchFamily="18" charset="0"/>
                          <a:ea typeface="Times New Roman" panose="02020603050405020304" pitchFamily="18" charset="0"/>
                        </a:rPr>
                        <a:t>as if it were singleton.  </a:t>
                      </a:r>
                    </a:p>
                    <a:p>
                      <a:pPr algn="ctr"/>
                      <a:r>
                        <a:rPr lang="en-US" dirty="0">
                          <a:solidFill>
                            <a:schemeClr val="bg1"/>
                          </a:solidFill>
                          <a:latin typeface="Times New Roman" panose="02020603050405020304" pitchFamily="18" charset="0"/>
                          <a:ea typeface="Times New Roman" panose="02020603050405020304" pitchFamily="18" charset="0"/>
                        </a:rPr>
                        <a:t>May need to overtake 9 if entry issues 4-1.</a:t>
                      </a:r>
                      <a:endParaRPr lang="en-US" b="0" u="none" strike="noStrike" dirty="0">
                        <a:solidFill>
                          <a:schemeClr val="bg1"/>
                        </a:solidFill>
                        <a:effectLst/>
                        <a:latin typeface="Times New Roman" panose="02020603050405020304" pitchFamily="18" charset="0"/>
                        <a:ea typeface="Times New Roman" panose="02020603050405020304" pitchFamily="18" charset="0"/>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0" u="none" strike="noStrike" kern="1200" dirty="0">
                          <a:solidFill>
                            <a:schemeClr val="dk1"/>
                          </a:solidFill>
                          <a:effectLst/>
                          <a:latin typeface="Times New Roman" panose="02020603050405020304" pitchFamily="18" charset="0"/>
                          <a:cs typeface="+mn-cs"/>
                        </a:rPr>
                        <a:t>Q 9</a:t>
                      </a:r>
                    </a:p>
                  </a:txBody>
                  <a:tcPr>
                    <a:noFill/>
                  </a:tcPr>
                </a:tc>
                <a:extLst>
                  <a:ext uri="{0D108BD9-81ED-4DB2-BD59-A6C34878D82A}">
                    <a16:rowId xmlns:a16="http://schemas.microsoft.com/office/drawing/2014/main" val="1865831954"/>
                  </a:ext>
                </a:extLst>
              </a:tr>
            </a:tbl>
          </a:graphicData>
        </a:graphic>
      </p:graphicFrame>
      <p:sp>
        <p:nvSpPr>
          <p:cNvPr id="12" name="Rectangle 20">
            <a:extLst>
              <a:ext uri="{FF2B5EF4-FFF2-40B4-BE49-F238E27FC236}">
                <a16:creationId xmlns:a16="http://schemas.microsoft.com/office/drawing/2014/main" id="{88206AC6-DC85-4C6A-A104-E7A9FE72ACF0}"/>
              </a:ext>
            </a:extLst>
          </p:cNvPr>
          <p:cNvSpPr>
            <a:spLocks noChangeArrowheads="1"/>
          </p:cNvSpPr>
          <p:nvPr/>
        </p:nvSpPr>
        <p:spPr bwMode="auto">
          <a:xfrm>
            <a:off x="2743200" y="9321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Subtitle 2">
            <a:extLst>
              <a:ext uri="{FF2B5EF4-FFF2-40B4-BE49-F238E27FC236}">
                <a16:creationId xmlns:a16="http://schemas.microsoft.com/office/drawing/2014/main" id="{1902AAE0-5968-4147-BFBC-5581A2D3DD93}"/>
              </a:ext>
            </a:extLst>
          </p:cNvPr>
          <p:cNvSpPr>
            <a:spLocks noGrp="1"/>
          </p:cNvSpPr>
          <p:nvPr>
            <p:ph type="subTitle" idx="1"/>
          </p:nvPr>
        </p:nvSpPr>
        <p:spPr>
          <a:xfrm>
            <a:off x="138546" y="245867"/>
            <a:ext cx="11684000" cy="1375039"/>
          </a:xfrm>
        </p:spPr>
        <p:txBody>
          <a:bodyPr lIns="0">
            <a:noAutofit/>
          </a:bodyPr>
          <a:lstStyle/>
          <a:p>
            <a:pPr marL="368046" algn="l">
              <a:lnSpc>
                <a:spcPct val="110000"/>
              </a:lnSpc>
              <a:spcBef>
                <a:spcPts val="0"/>
              </a:spcBef>
              <a:spcAft>
                <a:spcPts val="800"/>
              </a:spcAft>
            </a:pPr>
            <a:r>
              <a:rPr lang="en-US" sz="3600" dirty="0"/>
              <a:t>1) As Declarer, how would you play each card combination?</a:t>
            </a:r>
          </a:p>
          <a:p>
            <a:pPr marL="368046" algn="l">
              <a:lnSpc>
                <a:spcPct val="110000"/>
              </a:lnSpc>
              <a:spcBef>
                <a:spcPts val="0"/>
              </a:spcBef>
              <a:spcAft>
                <a:spcPts val="800"/>
              </a:spcAft>
            </a:pPr>
            <a:r>
              <a:rPr lang="en-US" sz="3600" dirty="0"/>
              <a:t>2) What if you don’t need every trick to ensure the contract?</a:t>
            </a:r>
            <a:endParaRPr lang="en-US" sz="3000" dirty="0"/>
          </a:p>
        </p:txBody>
      </p:sp>
      <p:sp>
        <p:nvSpPr>
          <p:cNvPr id="2" name="TextBox 1">
            <a:extLst>
              <a:ext uri="{FF2B5EF4-FFF2-40B4-BE49-F238E27FC236}">
                <a16:creationId xmlns:a16="http://schemas.microsoft.com/office/drawing/2014/main" id="{339F2BEC-AB3B-4171-B74B-241B437481B6}"/>
              </a:ext>
            </a:extLst>
          </p:cNvPr>
          <p:cNvSpPr txBox="1"/>
          <p:nvPr/>
        </p:nvSpPr>
        <p:spPr>
          <a:xfrm>
            <a:off x="3694940" y="3920685"/>
            <a:ext cx="4826000" cy="646331"/>
          </a:xfrm>
          <a:prstGeom prst="rect">
            <a:avLst/>
          </a:prstGeom>
          <a:noFill/>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5:</a:t>
            </a:r>
            <a:r>
              <a:rPr lang="en-US" dirty="0">
                <a:latin typeface="Times New Roman" panose="02020603050405020304" pitchFamily="18" charset="0"/>
                <a:ea typeface="Times New Roman" panose="02020603050405020304" pitchFamily="18" charset="0"/>
              </a:rPr>
              <a:t> Play for drop of doubleton Q</a:t>
            </a:r>
          </a:p>
          <a:p>
            <a:pPr algn="ctr"/>
            <a:r>
              <a:rPr lang="en-US" b="1" dirty="0">
                <a:latin typeface="Times New Roman" panose="02020603050405020304" pitchFamily="18" charset="0"/>
                <a:ea typeface="Times New Roman" panose="02020603050405020304" pitchFamily="18" charset="0"/>
              </a:rPr>
              <a:t>4:</a:t>
            </a:r>
            <a:r>
              <a:rPr lang="en-US" dirty="0">
                <a:latin typeface="Times New Roman" panose="02020603050405020304" pitchFamily="18" charset="0"/>
                <a:ea typeface="Times New Roman" panose="02020603050405020304" pitchFamily="18" charset="0"/>
              </a:rPr>
              <a:t> Play Ace then toward Jack (4-1’s)</a:t>
            </a:r>
          </a:p>
        </p:txBody>
      </p:sp>
      <p:sp>
        <p:nvSpPr>
          <p:cNvPr id="23" name="TextBox 22">
            <a:extLst>
              <a:ext uri="{FF2B5EF4-FFF2-40B4-BE49-F238E27FC236}">
                <a16:creationId xmlns:a16="http://schemas.microsoft.com/office/drawing/2014/main" id="{B1A3B954-9BD6-49FB-98AB-D96202EFE5F1}"/>
              </a:ext>
            </a:extLst>
          </p:cNvPr>
          <p:cNvSpPr txBox="1"/>
          <p:nvPr/>
        </p:nvSpPr>
        <p:spPr>
          <a:xfrm>
            <a:off x="3683000" y="4694112"/>
            <a:ext cx="4826000" cy="646331"/>
          </a:xfrm>
          <a:prstGeom prst="rect">
            <a:avLst/>
          </a:prstGeom>
          <a:noFill/>
        </p:spPr>
        <p:txBody>
          <a:bodyPr wrap="square" rtlCol="0">
            <a:spAutoFit/>
          </a:bodyPr>
          <a:lstStyle/>
          <a:p>
            <a:pPr algn="ctr"/>
            <a:r>
              <a:rPr lang="en-US" b="1" dirty="0">
                <a:latin typeface="Times New Roman" panose="02020603050405020304" pitchFamily="18" charset="0"/>
                <a:ea typeface="Times New Roman" panose="02020603050405020304" pitchFamily="18" charset="0"/>
              </a:rPr>
              <a:t>5:</a:t>
            </a:r>
            <a:r>
              <a:rPr lang="en-US" dirty="0">
                <a:latin typeface="Times New Roman" panose="02020603050405020304" pitchFamily="18" charset="0"/>
                <a:ea typeface="Times New Roman" panose="02020603050405020304" pitchFamily="18" charset="0"/>
              </a:rPr>
              <a:t> Finesse hoping for Kx onside</a:t>
            </a:r>
          </a:p>
          <a:p>
            <a:pPr algn="ctr"/>
            <a:r>
              <a:rPr lang="en-US" b="1" dirty="0">
                <a:latin typeface="Times New Roman" panose="02020603050405020304" pitchFamily="18" charset="0"/>
                <a:ea typeface="Times New Roman" panose="02020603050405020304" pitchFamily="18" charset="0"/>
              </a:rPr>
              <a:t>4:</a:t>
            </a:r>
            <a:r>
              <a:rPr lang="en-US" dirty="0">
                <a:latin typeface="Times New Roman" panose="02020603050405020304" pitchFamily="18" charset="0"/>
                <a:ea typeface="Times New Roman" panose="02020603050405020304" pitchFamily="18" charset="0"/>
              </a:rPr>
              <a:t> Cash A and return to lead toward Q</a:t>
            </a:r>
          </a:p>
        </p:txBody>
      </p:sp>
      <p:sp>
        <p:nvSpPr>
          <p:cNvPr id="24" name="TextBox 23">
            <a:extLst>
              <a:ext uri="{FF2B5EF4-FFF2-40B4-BE49-F238E27FC236}">
                <a16:creationId xmlns:a16="http://schemas.microsoft.com/office/drawing/2014/main" id="{06DA5173-E8FC-4AC8-86BF-800DAFF67AE4}"/>
              </a:ext>
            </a:extLst>
          </p:cNvPr>
          <p:cNvSpPr txBox="1"/>
          <p:nvPr/>
        </p:nvSpPr>
        <p:spPr>
          <a:xfrm>
            <a:off x="3683000" y="5467539"/>
            <a:ext cx="4826000" cy="646331"/>
          </a:xfrm>
          <a:prstGeom prst="rect">
            <a:avLst/>
          </a:prstGeom>
          <a:noFill/>
        </p:spPr>
        <p:txBody>
          <a:bodyPr wrap="square" rtlCol="0">
            <a:spAutoFit/>
          </a:bodyPr>
          <a:lstStyle/>
          <a:p>
            <a:pPr algn="ctr"/>
            <a:r>
              <a:rPr lang="en-US" dirty="0">
                <a:latin typeface="Times New Roman" panose="02020603050405020304" pitchFamily="18" charset="0"/>
                <a:ea typeface="Times New Roman" panose="02020603050405020304" pitchFamily="18" charset="0"/>
              </a:rPr>
              <a:t>Run Queen as if it were singleton.  </a:t>
            </a:r>
          </a:p>
          <a:p>
            <a:pPr algn="ctr"/>
            <a:r>
              <a:rPr lang="en-US" dirty="0">
                <a:latin typeface="Times New Roman" panose="02020603050405020304" pitchFamily="18" charset="0"/>
                <a:ea typeface="Times New Roman" panose="02020603050405020304" pitchFamily="18" charset="0"/>
              </a:rPr>
              <a:t>May need to overtake 9 if entry issues 4-1.</a:t>
            </a:r>
          </a:p>
        </p:txBody>
      </p:sp>
      <p:sp>
        <p:nvSpPr>
          <p:cNvPr id="25" name="Subtitle 2">
            <a:extLst>
              <a:ext uri="{FF2B5EF4-FFF2-40B4-BE49-F238E27FC236}">
                <a16:creationId xmlns:a16="http://schemas.microsoft.com/office/drawing/2014/main" id="{390DD0DD-100A-4C17-930E-E4D6D19C557C}"/>
              </a:ext>
            </a:extLst>
          </p:cNvPr>
          <p:cNvSpPr txBox="1">
            <a:spLocks/>
          </p:cNvSpPr>
          <p:nvPr/>
        </p:nvSpPr>
        <p:spPr>
          <a:xfrm>
            <a:off x="250306" y="1512540"/>
            <a:ext cx="11684000" cy="563104"/>
          </a:xfrm>
          <a:prstGeom prst="rect">
            <a:avLst/>
          </a:prstGeom>
        </p:spPr>
        <p:txBody>
          <a:bodyPr vert="horz" lIns="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Safety Plays – who can tell everyone what these are?</a:t>
            </a:r>
          </a:p>
        </p:txBody>
      </p:sp>
      <p:sp>
        <p:nvSpPr>
          <p:cNvPr id="3" name="Slide Number Placeholder 2">
            <a:extLst>
              <a:ext uri="{FF2B5EF4-FFF2-40B4-BE49-F238E27FC236}">
                <a16:creationId xmlns:a16="http://schemas.microsoft.com/office/drawing/2014/main" id="{F48F6D6B-7BE8-4FA0-88BB-61A3DD55BCF6}"/>
              </a:ext>
            </a:extLst>
          </p:cNvPr>
          <p:cNvSpPr>
            <a:spLocks noGrp="1"/>
          </p:cNvSpPr>
          <p:nvPr>
            <p:ph type="sldNum" sz="quarter" idx="12"/>
          </p:nvPr>
        </p:nvSpPr>
        <p:spPr/>
        <p:txBody>
          <a:bodyPr/>
          <a:lstStyle/>
          <a:p>
            <a:fld id="{6EA0C4CC-80C1-4DE0-AEED-0D7B36537743}" type="slidenum">
              <a:rPr lang="en-US" smtClean="0"/>
              <a:t>11</a:t>
            </a:fld>
            <a:endParaRPr lang="en-US" dirty="0"/>
          </a:p>
        </p:txBody>
      </p:sp>
    </p:spTree>
    <p:extLst>
      <p:ext uri="{BB962C8B-B14F-4D97-AF65-F5344CB8AC3E}">
        <p14:creationId xmlns:p14="http://schemas.microsoft.com/office/powerpoint/2010/main" val="372066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a:extLst>
              <a:ext uri="{FF2B5EF4-FFF2-40B4-BE49-F238E27FC236}">
                <a16:creationId xmlns:a16="http://schemas.microsoft.com/office/drawing/2014/main" id="{86AFD2FD-CA41-44CE-B84C-E259EBDCB507}"/>
              </a:ext>
            </a:extLst>
          </p:cNvPr>
          <p:cNvGraphicFramePr>
            <a:graphicFrameLocks noGrp="1"/>
          </p:cNvGraphicFramePr>
          <p:nvPr>
            <p:extLst>
              <p:ext uri="{D42A27DB-BD31-4B8C-83A1-F6EECF244321}">
                <p14:modId xmlns:p14="http://schemas.microsoft.com/office/powerpoint/2010/main" val="1914465702"/>
              </p:ext>
            </p:extLst>
          </p:nvPr>
        </p:nvGraphicFramePr>
        <p:xfrm>
          <a:off x="958391" y="3095954"/>
          <a:ext cx="10275218" cy="3145324"/>
        </p:xfrm>
        <a:graphic>
          <a:graphicData uri="http://schemas.openxmlformats.org/drawingml/2006/table">
            <a:tbl>
              <a:tblPr firstRow="1" bandRow="1">
                <a:tableStyleId>{D7AC3CCA-C797-4891-BE02-D94E43425B78}</a:tableStyleId>
              </a:tblPr>
              <a:tblGrid>
                <a:gridCol w="2713769">
                  <a:extLst>
                    <a:ext uri="{9D8B030D-6E8A-4147-A177-3AD203B41FA5}">
                      <a16:colId xmlns:a16="http://schemas.microsoft.com/office/drawing/2014/main" val="1394426536"/>
                    </a:ext>
                  </a:extLst>
                </a:gridCol>
                <a:gridCol w="4834081">
                  <a:extLst>
                    <a:ext uri="{9D8B030D-6E8A-4147-A177-3AD203B41FA5}">
                      <a16:colId xmlns:a16="http://schemas.microsoft.com/office/drawing/2014/main" val="2165269657"/>
                    </a:ext>
                  </a:extLst>
                </a:gridCol>
                <a:gridCol w="2727368">
                  <a:extLst>
                    <a:ext uri="{9D8B030D-6E8A-4147-A177-3AD203B41FA5}">
                      <a16:colId xmlns:a16="http://schemas.microsoft.com/office/drawing/2014/main" val="2757336233"/>
                    </a:ext>
                  </a:extLst>
                </a:gridCol>
              </a:tblGrid>
              <a:tr h="78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0" u="none" strike="noStrike" kern="1200" dirty="0">
                          <a:solidFill>
                            <a:schemeClr val="dk1"/>
                          </a:solidFill>
                          <a:effectLst/>
                          <a:latin typeface="Times New Roman" panose="02020603050405020304" pitchFamily="18" charset="0"/>
                          <a:ea typeface="Times New Roman" panose="02020603050405020304" pitchFamily="18" charset="0"/>
                          <a:cs typeface="+mn-cs"/>
                        </a:rPr>
                        <a:t>A Q J x</a:t>
                      </a:r>
                      <a:endParaRPr lang="en-US" sz="3600" b="0" u="none" strike="noStrike" kern="1200" dirty="0">
                        <a:solidFill>
                          <a:schemeClr val="dk1"/>
                        </a:solidFill>
                        <a:effectLst/>
                        <a:latin typeface="Times New Roman" panose="02020603050405020304" pitchFamily="18" charset="0"/>
                        <a:ea typeface="Times New Roman" panose="02020603050405020304" pitchFamily="18" charset="0"/>
                        <a:cs typeface="+mn-cs"/>
                      </a:endParaRPr>
                    </a:p>
                  </a:txBody>
                  <a:tcPr anchor="ctr"/>
                </a:tc>
                <a:tc>
                  <a:txBody>
                    <a:bodyPr/>
                    <a:lstStyle/>
                    <a:p>
                      <a:pPr algn="ctr"/>
                      <a:r>
                        <a:rPr lang="en-US" b="0" dirty="0">
                          <a:solidFill>
                            <a:schemeClr val="bg2"/>
                          </a:solidFill>
                          <a:latin typeface="Times New Roman" panose="02020603050405020304" pitchFamily="18" charset="0"/>
                          <a:ea typeface="Times New Roman" panose="02020603050405020304" pitchFamily="18" charset="0"/>
                        </a:rPr>
                        <a:t>Lead low toward Jack, return to use Ten</a:t>
                      </a:r>
                    </a:p>
                    <a:p>
                      <a:pPr algn="ctr"/>
                      <a:r>
                        <a:rPr lang="en-US" b="0" dirty="0">
                          <a:solidFill>
                            <a:schemeClr val="bg2"/>
                          </a:solidFill>
                          <a:latin typeface="Times New Roman" panose="02020603050405020304" pitchFamily="18" charset="0"/>
                          <a:ea typeface="Times New Roman" panose="02020603050405020304" pitchFamily="18" charset="0"/>
                        </a:rPr>
                        <a:t>This adds making 4 on Kingletons &amp; Kx</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0" u="none" strike="noStrike" kern="1200" dirty="0">
                          <a:solidFill>
                            <a:schemeClr val="dk1"/>
                          </a:solidFill>
                          <a:effectLst/>
                          <a:latin typeface="Times New Roman" panose="02020603050405020304" pitchFamily="18" charset="0"/>
                          <a:cs typeface="+mn-cs"/>
                        </a:rPr>
                        <a:t>T x </a:t>
                      </a:r>
                      <a:r>
                        <a:rPr lang="en-US" sz="3600" b="0" u="none" strike="noStrike" kern="1200" dirty="0" err="1">
                          <a:solidFill>
                            <a:schemeClr val="dk1"/>
                          </a:solidFill>
                          <a:effectLst/>
                          <a:latin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cs typeface="+mn-cs"/>
                      </a:endParaRPr>
                    </a:p>
                  </a:txBody>
                  <a:tcPr/>
                </a:tc>
                <a:extLst>
                  <a:ext uri="{0D108BD9-81ED-4DB2-BD59-A6C34878D82A}">
                    <a16:rowId xmlns:a16="http://schemas.microsoft.com/office/drawing/2014/main" val="432938005"/>
                  </a:ext>
                </a:extLst>
              </a:tr>
              <a:tr h="78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0" u="none" strike="noStrike" kern="1200" dirty="0">
                          <a:solidFill>
                            <a:schemeClr val="dk1"/>
                          </a:solidFill>
                          <a:effectLst/>
                          <a:latin typeface="Times New Roman" panose="02020603050405020304" pitchFamily="18" charset="0"/>
                          <a:ea typeface="Times New Roman" panose="02020603050405020304" pitchFamily="18" charset="0"/>
                          <a:cs typeface="+mn-cs"/>
                        </a:rPr>
                        <a:t>K 9 x </a:t>
                      </a:r>
                      <a:r>
                        <a:rPr lang="en-GB" sz="3600" b="0" u="none" strike="noStrike" kern="1200" dirty="0" err="1">
                          <a:solidFill>
                            <a:schemeClr val="dk1"/>
                          </a:solidFill>
                          <a:effectLst/>
                          <a:latin typeface="Times New Roman" panose="02020603050405020304" pitchFamily="18" charset="0"/>
                          <a:ea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ea typeface="Times New Roman" panose="02020603050405020304" pitchFamily="18" charset="0"/>
                        <a:cs typeface="+mn-cs"/>
                      </a:endParaRPr>
                    </a:p>
                  </a:txBody>
                  <a:tcPr>
                    <a:noFill/>
                  </a:tcPr>
                </a:tc>
                <a:tc>
                  <a:txBody>
                    <a:bodyPr/>
                    <a:lstStyle/>
                    <a:p>
                      <a:pPr marL="0" marR="0" algn="ctr">
                        <a:spcBef>
                          <a:spcPts val="0"/>
                        </a:spcBef>
                        <a:spcAft>
                          <a:spcPts val="0"/>
                        </a:spcAft>
                      </a:pPr>
                      <a:r>
                        <a:rPr lang="en-US" dirty="0">
                          <a:solidFill>
                            <a:schemeClr val="bg1"/>
                          </a:solidFill>
                          <a:effectLst/>
                          <a:latin typeface="Times New Roman" panose="02020603050405020304" pitchFamily="18" charset="0"/>
                          <a:ea typeface="Times New Roman" panose="02020603050405020304" pitchFamily="18" charset="0"/>
                        </a:rPr>
                        <a:t>Lead J and if LHO ducks smoothly win K </a:t>
                      </a:r>
                    </a:p>
                    <a:p>
                      <a:pPr marL="0" marR="0" algn="ctr">
                        <a:spcBef>
                          <a:spcPts val="0"/>
                        </a:spcBef>
                        <a:spcAft>
                          <a:spcPts val="0"/>
                        </a:spcAft>
                      </a:pPr>
                      <a:r>
                        <a:rPr lang="en-US" dirty="0">
                          <a:solidFill>
                            <a:schemeClr val="bg1"/>
                          </a:solidFill>
                          <a:effectLst/>
                          <a:latin typeface="Times New Roman" panose="02020603050405020304" pitchFamily="18" charset="0"/>
                          <a:ea typeface="Times New Roman" panose="02020603050405020304" pitchFamily="18" charset="0"/>
                        </a:rPr>
                        <a:t>and finesse T on way back.</a:t>
                      </a: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0" u="none" strike="noStrike" kern="1200" dirty="0">
                          <a:solidFill>
                            <a:schemeClr val="dk1"/>
                          </a:solidFill>
                          <a:effectLst/>
                          <a:latin typeface="Times New Roman" panose="02020603050405020304" pitchFamily="18" charset="0"/>
                          <a:cs typeface="+mn-cs"/>
                        </a:rPr>
                        <a:t>A J T x</a:t>
                      </a:r>
                    </a:p>
                  </a:txBody>
                  <a:tcPr>
                    <a:noFill/>
                  </a:tcPr>
                </a:tc>
                <a:extLst>
                  <a:ext uri="{0D108BD9-81ED-4DB2-BD59-A6C34878D82A}">
                    <a16:rowId xmlns:a16="http://schemas.microsoft.com/office/drawing/2014/main" val="146658906"/>
                  </a:ext>
                </a:extLst>
              </a:tr>
              <a:tr h="78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0" u="none" strike="noStrike" kern="1200" dirty="0">
                          <a:solidFill>
                            <a:schemeClr val="dk1"/>
                          </a:solidFill>
                          <a:effectLst/>
                          <a:latin typeface="Times New Roman" panose="02020603050405020304" pitchFamily="18" charset="0"/>
                          <a:ea typeface="Times New Roman" panose="02020603050405020304" pitchFamily="18" charset="0"/>
                          <a:cs typeface="+mn-cs"/>
                        </a:rPr>
                        <a:t>A K J x </a:t>
                      </a:r>
                      <a:r>
                        <a:rPr lang="en-GB" sz="3600" b="0" u="none" strike="noStrike" kern="1200" dirty="0" err="1">
                          <a:solidFill>
                            <a:schemeClr val="dk1"/>
                          </a:solidFill>
                          <a:effectLst/>
                          <a:latin typeface="Times New Roman" panose="02020603050405020304" pitchFamily="18" charset="0"/>
                          <a:ea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ea typeface="Times New Roman" panose="02020603050405020304" pitchFamily="18" charset="0"/>
                        <a:cs typeface="+mn-cs"/>
                      </a:endParaRPr>
                    </a:p>
                  </a:txBody>
                  <a:tcPr/>
                </a:tc>
                <a:tc>
                  <a:txBody>
                    <a:bodyPr/>
                    <a:lstStyle/>
                    <a:p>
                      <a:pPr marL="0" marR="0" algn="ctr">
                        <a:spcBef>
                          <a:spcPts val="0"/>
                        </a:spcBef>
                        <a:spcAft>
                          <a:spcPts val="0"/>
                        </a:spcAft>
                      </a:pPr>
                      <a:r>
                        <a:rPr lang="en-US" dirty="0">
                          <a:solidFill>
                            <a:schemeClr val="bg2"/>
                          </a:solidFill>
                          <a:effectLst/>
                          <a:latin typeface="Times New Roman" panose="02020603050405020304" pitchFamily="18" charset="0"/>
                          <a:ea typeface="Times New Roman" panose="02020603050405020304" pitchFamily="18" charset="0"/>
                        </a:rPr>
                        <a:t>High to Ace, return and finesse J now</a:t>
                      </a:r>
                    </a:p>
                    <a:p>
                      <a:pPr marL="0" marR="0" algn="ctr">
                        <a:spcBef>
                          <a:spcPts val="0"/>
                        </a:spcBef>
                        <a:spcAft>
                          <a:spcPts val="0"/>
                        </a:spcAft>
                      </a:pPr>
                      <a:r>
                        <a:rPr lang="en-US" dirty="0">
                          <a:solidFill>
                            <a:schemeClr val="bg2"/>
                          </a:solidFill>
                          <a:effectLst/>
                          <a:latin typeface="Times New Roman" panose="02020603050405020304" pitchFamily="18" charset="0"/>
                          <a:ea typeface="Times New Roman" panose="02020603050405020304" pitchFamily="18" charset="0"/>
                        </a:rPr>
                        <a:t>Accounting for Q stiff offside or Q-3</a:t>
                      </a:r>
                      <a:r>
                        <a:rPr lang="en-US" baseline="30000" dirty="0">
                          <a:solidFill>
                            <a:schemeClr val="bg2"/>
                          </a:solidFill>
                          <a:effectLst/>
                          <a:latin typeface="Times New Roman" panose="02020603050405020304" pitchFamily="18" charset="0"/>
                          <a:ea typeface="Times New Roman" panose="02020603050405020304" pitchFamily="18" charset="0"/>
                        </a:rPr>
                        <a:t>rd</a:t>
                      </a:r>
                      <a:r>
                        <a:rPr lang="en-US" baseline="30000" dirty="0">
                          <a:solidFill>
                            <a:schemeClr val="bg2"/>
                          </a:solidFill>
                          <a:latin typeface="Times New Roman" panose="02020603050405020304" pitchFamily="18" charset="0"/>
                          <a:ea typeface="Times New Roman" panose="02020603050405020304" pitchFamily="18" charset="0"/>
                        </a:rPr>
                        <a:t> </a:t>
                      </a:r>
                      <a:r>
                        <a:rPr lang="en-US" dirty="0">
                          <a:solidFill>
                            <a:schemeClr val="bg2"/>
                          </a:solidFill>
                          <a:effectLst/>
                          <a:latin typeface="Times New Roman" panose="02020603050405020304" pitchFamily="18" charset="0"/>
                          <a:ea typeface="Times New Roman" panose="02020603050405020304" pitchFamily="18" charset="0"/>
                        </a:rPr>
                        <a:t>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0" u="none" strike="noStrike" kern="1200" dirty="0">
                          <a:solidFill>
                            <a:schemeClr val="dk1"/>
                          </a:solidFill>
                          <a:effectLst/>
                          <a:latin typeface="Times New Roman" panose="02020603050405020304" pitchFamily="18" charset="0"/>
                          <a:cs typeface="+mn-cs"/>
                        </a:rPr>
                        <a:t>x </a:t>
                      </a:r>
                      <a:r>
                        <a:rPr lang="en-US" sz="3600" b="0" u="none" strike="noStrike" kern="1200" dirty="0" err="1">
                          <a:solidFill>
                            <a:schemeClr val="dk1"/>
                          </a:solidFill>
                          <a:effectLst/>
                          <a:latin typeface="Times New Roman" panose="02020603050405020304" pitchFamily="18" charset="0"/>
                          <a:cs typeface="+mn-cs"/>
                        </a:rPr>
                        <a:t>x</a:t>
                      </a:r>
                      <a:endParaRPr lang="en-US" sz="3600" b="0" u="none" strike="noStrike" kern="1200" dirty="0">
                        <a:solidFill>
                          <a:schemeClr val="dk1"/>
                        </a:solidFill>
                        <a:effectLst/>
                        <a:latin typeface="Times New Roman" panose="02020603050405020304" pitchFamily="18" charset="0"/>
                        <a:cs typeface="+mn-cs"/>
                      </a:endParaRPr>
                    </a:p>
                  </a:txBody>
                  <a:tcPr/>
                </a:tc>
                <a:extLst>
                  <a:ext uri="{0D108BD9-81ED-4DB2-BD59-A6C34878D82A}">
                    <a16:rowId xmlns:a16="http://schemas.microsoft.com/office/drawing/2014/main" val="1848534834"/>
                  </a:ext>
                </a:extLst>
              </a:tr>
              <a:tr h="78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600" b="0" u="none" strike="noStrike" kern="1200" dirty="0">
                          <a:solidFill>
                            <a:schemeClr val="dk1"/>
                          </a:solidFill>
                          <a:effectLst/>
                          <a:latin typeface="Times New Roman" panose="02020603050405020304" pitchFamily="18" charset="0"/>
                          <a:ea typeface="Times New Roman" panose="02020603050405020304" pitchFamily="18" charset="0"/>
                          <a:cs typeface="+mn-cs"/>
                        </a:rPr>
                        <a:t>A K J T x</a:t>
                      </a:r>
                      <a:endParaRPr lang="en-US" sz="3600" b="0" u="none" strike="noStrike" kern="1200" dirty="0">
                        <a:solidFill>
                          <a:schemeClr val="dk1"/>
                        </a:solidFill>
                        <a:effectLst/>
                        <a:latin typeface="Times New Roman" panose="02020603050405020304" pitchFamily="18" charset="0"/>
                        <a:ea typeface="Times New Roman" panose="02020603050405020304" pitchFamily="18" charset="0"/>
                        <a:cs typeface="+mn-cs"/>
                      </a:endParaRPr>
                    </a:p>
                  </a:txBody>
                  <a:tcPr>
                    <a:noFill/>
                  </a:tcPr>
                </a:tc>
                <a:tc>
                  <a:txBody>
                    <a:bodyPr/>
                    <a:lstStyle/>
                    <a:p>
                      <a:pPr marL="0" marR="0" algn="ctr">
                        <a:spcBef>
                          <a:spcPts val="0"/>
                        </a:spcBef>
                        <a:spcAft>
                          <a:spcPts val="0"/>
                        </a:spcAft>
                      </a:pPr>
                      <a:r>
                        <a:rPr lang="en-US" dirty="0">
                          <a:solidFill>
                            <a:schemeClr val="bg1"/>
                          </a:solidFill>
                          <a:effectLst/>
                          <a:latin typeface="Times New Roman" panose="02020603050405020304" pitchFamily="18" charset="0"/>
                          <a:ea typeface="Times New Roman" panose="02020603050405020304" pitchFamily="18" charset="0"/>
                        </a:rPr>
                        <a:t>Q-4</a:t>
                      </a:r>
                      <a:r>
                        <a:rPr lang="en-US" baseline="30000" dirty="0">
                          <a:solidFill>
                            <a:schemeClr val="bg1"/>
                          </a:solidFill>
                          <a:effectLst/>
                          <a:latin typeface="Times New Roman" panose="02020603050405020304" pitchFamily="18" charset="0"/>
                          <a:ea typeface="Times New Roman" panose="02020603050405020304" pitchFamily="18" charset="0"/>
                        </a:rPr>
                        <a:t>th</a:t>
                      </a:r>
                      <a:r>
                        <a:rPr lang="en-US" dirty="0">
                          <a:solidFill>
                            <a:schemeClr val="bg1"/>
                          </a:solidFill>
                          <a:effectLst/>
                          <a:latin typeface="Times New Roman" panose="02020603050405020304" pitchFamily="18" charset="0"/>
                          <a:ea typeface="Times New Roman" panose="02020603050405020304" pitchFamily="18" charset="0"/>
                        </a:rPr>
                        <a:t> is 4 times as likely as a stiff Q </a:t>
                      </a:r>
                    </a:p>
                    <a:p>
                      <a:pPr marL="0" marR="0" algn="ctr">
                        <a:spcBef>
                          <a:spcPts val="0"/>
                        </a:spcBef>
                        <a:spcAft>
                          <a:spcPts val="0"/>
                        </a:spcAft>
                      </a:pPr>
                      <a:r>
                        <a:rPr lang="en-US" dirty="0">
                          <a:solidFill>
                            <a:schemeClr val="bg1"/>
                          </a:solidFill>
                          <a:effectLst/>
                          <a:latin typeface="Times New Roman" panose="02020603050405020304" pitchFamily="18" charset="0"/>
                          <a:ea typeface="Times New Roman" panose="02020603050405020304" pitchFamily="18" charset="0"/>
                        </a:rPr>
                        <a:t>so finesse twice instead</a:t>
                      </a: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0" u="none" strike="noStrike" kern="1200" dirty="0">
                          <a:solidFill>
                            <a:schemeClr val="dk1"/>
                          </a:solidFill>
                          <a:effectLst/>
                          <a:latin typeface="Times New Roman" panose="02020603050405020304" pitchFamily="18" charset="0"/>
                          <a:cs typeface="+mn-cs"/>
                        </a:rPr>
                        <a:t>x x</a:t>
                      </a:r>
                    </a:p>
                  </a:txBody>
                  <a:tcPr>
                    <a:noFill/>
                  </a:tcPr>
                </a:tc>
                <a:extLst>
                  <a:ext uri="{0D108BD9-81ED-4DB2-BD59-A6C34878D82A}">
                    <a16:rowId xmlns:a16="http://schemas.microsoft.com/office/drawing/2014/main" val="1865831954"/>
                  </a:ext>
                </a:extLst>
              </a:tr>
            </a:tbl>
          </a:graphicData>
        </a:graphic>
      </p:graphicFrame>
      <p:sp>
        <p:nvSpPr>
          <p:cNvPr id="12" name="Rectangle 20">
            <a:extLst>
              <a:ext uri="{FF2B5EF4-FFF2-40B4-BE49-F238E27FC236}">
                <a16:creationId xmlns:a16="http://schemas.microsoft.com/office/drawing/2014/main" id="{88206AC6-DC85-4C6A-A104-E7A9FE72ACF0}"/>
              </a:ext>
            </a:extLst>
          </p:cNvPr>
          <p:cNvSpPr>
            <a:spLocks noChangeArrowheads="1"/>
          </p:cNvSpPr>
          <p:nvPr/>
        </p:nvSpPr>
        <p:spPr bwMode="auto">
          <a:xfrm>
            <a:off x="2743200" y="9321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Subtitle 2">
            <a:extLst>
              <a:ext uri="{FF2B5EF4-FFF2-40B4-BE49-F238E27FC236}">
                <a16:creationId xmlns:a16="http://schemas.microsoft.com/office/drawing/2014/main" id="{1902AAE0-5968-4147-BFBC-5581A2D3DD93}"/>
              </a:ext>
            </a:extLst>
          </p:cNvPr>
          <p:cNvSpPr>
            <a:spLocks noGrp="1"/>
          </p:cNvSpPr>
          <p:nvPr>
            <p:ph type="subTitle" idx="1"/>
          </p:nvPr>
        </p:nvSpPr>
        <p:spPr>
          <a:xfrm>
            <a:off x="138546" y="347467"/>
            <a:ext cx="11684000" cy="1375039"/>
          </a:xfrm>
        </p:spPr>
        <p:txBody>
          <a:bodyPr lIns="0">
            <a:noAutofit/>
          </a:bodyPr>
          <a:lstStyle/>
          <a:p>
            <a:pPr marL="368046" algn="l">
              <a:lnSpc>
                <a:spcPct val="110000"/>
              </a:lnSpc>
              <a:spcBef>
                <a:spcPts val="0"/>
              </a:spcBef>
              <a:spcAft>
                <a:spcPts val="800"/>
              </a:spcAft>
            </a:pPr>
            <a:r>
              <a:rPr lang="en-US" sz="3600" dirty="0"/>
              <a:t>  1) As Declarer, how would you play each card combination?</a:t>
            </a:r>
          </a:p>
          <a:p>
            <a:pPr marL="368046" algn="l">
              <a:lnSpc>
                <a:spcPct val="110000"/>
              </a:lnSpc>
              <a:spcBef>
                <a:spcPts val="0"/>
              </a:spcBef>
              <a:spcAft>
                <a:spcPts val="800"/>
              </a:spcAft>
            </a:pPr>
            <a:r>
              <a:rPr lang="en-US" sz="3600" dirty="0"/>
              <a:t>  2) Would anything ever change your mind?</a:t>
            </a:r>
          </a:p>
        </p:txBody>
      </p:sp>
      <p:sp>
        <p:nvSpPr>
          <p:cNvPr id="6" name="TextBox 5">
            <a:extLst>
              <a:ext uri="{FF2B5EF4-FFF2-40B4-BE49-F238E27FC236}">
                <a16:creationId xmlns:a16="http://schemas.microsoft.com/office/drawing/2014/main" id="{B3A206AF-1946-4221-8687-A2499FF822A9}"/>
              </a:ext>
            </a:extLst>
          </p:cNvPr>
          <p:cNvSpPr txBox="1"/>
          <p:nvPr/>
        </p:nvSpPr>
        <p:spPr>
          <a:xfrm>
            <a:off x="3679306" y="3177243"/>
            <a:ext cx="4826000" cy="646331"/>
          </a:xfrm>
          <a:prstGeom prst="rect">
            <a:avLst/>
          </a:prstGeom>
          <a:noFill/>
        </p:spPr>
        <p:txBody>
          <a:bodyPr wrap="square" rtlCol="0">
            <a:spAutoFit/>
          </a:bodyPr>
          <a:lstStyle/>
          <a:p>
            <a:pPr algn="ctr"/>
            <a:r>
              <a:rPr lang="en-US" dirty="0">
                <a:latin typeface="Times New Roman" panose="02020603050405020304" pitchFamily="18" charset="0"/>
                <a:ea typeface="Times New Roman" panose="02020603050405020304" pitchFamily="18" charset="0"/>
              </a:rPr>
              <a:t>Lead low toward Jack, return to use Ten</a:t>
            </a:r>
          </a:p>
          <a:p>
            <a:pPr algn="ctr"/>
            <a:r>
              <a:rPr lang="en-US" dirty="0">
                <a:latin typeface="Times New Roman" panose="02020603050405020304" pitchFamily="18" charset="0"/>
                <a:ea typeface="Times New Roman" panose="02020603050405020304" pitchFamily="18" charset="0"/>
              </a:rPr>
              <a:t>This adds making 4 on Kingletons &amp; Kx</a:t>
            </a:r>
          </a:p>
        </p:txBody>
      </p:sp>
      <p:sp>
        <p:nvSpPr>
          <p:cNvPr id="8" name="TextBox 7">
            <a:extLst>
              <a:ext uri="{FF2B5EF4-FFF2-40B4-BE49-F238E27FC236}">
                <a16:creationId xmlns:a16="http://schemas.microsoft.com/office/drawing/2014/main" id="{67841DF2-E1C1-489A-BC9F-0E9A891BACAF}"/>
              </a:ext>
            </a:extLst>
          </p:cNvPr>
          <p:cNvSpPr txBox="1"/>
          <p:nvPr/>
        </p:nvSpPr>
        <p:spPr>
          <a:xfrm>
            <a:off x="3679306" y="3955663"/>
            <a:ext cx="4826000" cy="646331"/>
          </a:xfrm>
          <a:prstGeom prst="rect">
            <a:avLst/>
          </a:prstGeom>
          <a:noFill/>
        </p:spPr>
        <p:txBody>
          <a:bodyPr wrap="square" rtlCol="0">
            <a:spAutoFit/>
          </a:bodyPr>
          <a:lstStyle/>
          <a:p>
            <a:pPr algn="ctr"/>
            <a:r>
              <a:rPr lang="en-US" dirty="0">
                <a:latin typeface="Times New Roman" panose="02020603050405020304" pitchFamily="18" charset="0"/>
                <a:ea typeface="Times New Roman" panose="02020603050405020304" pitchFamily="18" charset="0"/>
              </a:rPr>
              <a:t>Lead J and if LHO ducks smoothly win K </a:t>
            </a:r>
          </a:p>
          <a:p>
            <a:pPr algn="ctr"/>
            <a:r>
              <a:rPr lang="en-US" dirty="0">
                <a:latin typeface="Times New Roman" panose="02020603050405020304" pitchFamily="18" charset="0"/>
                <a:ea typeface="Times New Roman" panose="02020603050405020304" pitchFamily="18" charset="0"/>
              </a:rPr>
              <a:t>and finesse T on way back.</a:t>
            </a:r>
          </a:p>
        </p:txBody>
      </p:sp>
      <p:sp>
        <p:nvSpPr>
          <p:cNvPr id="9" name="TextBox 8">
            <a:extLst>
              <a:ext uri="{FF2B5EF4-FFF2-40B4-BE49-F238E27FC236}">
                <a16:creationId xmlns:a16="http://schemas.microsoft.com/office/drawing/2014/main" id="{700ED109-F920-417B-830F-D0F6850C1A20}"/>
              </a:ext>
            </a:extLst>
          </p:cNvPr>
          <p:cNvSpPr txBox="1"/>
          <p:nvPr/>
        </p:nvSpPr>
        <p:spPr>
          <a:xfrm>
            <a:off x="3669146" y="4734083"/>
            <a:ext cx="4826000" cy="646331"/>
          </a:xfrm>
          <a:prstGeom prst="rect">
            <a:avLst/>
          </a:prstGeom>
          <a:noFill/>
        </p:spPr>
        <p:txBody>
          <a:bodyPr wrap="square" rtlCol="0">
            <a:spAutoFit/>
          </a:bodyPr>
          <a:lstStyle/>
          <a:p>
            <a:pPr algn="ctr"/>
            <a:r>
              <a:rPr lang="en-US" dirty="0">
                <a:latin typeface="Times New Roman" panose="02020603050405020304" pitchFamily="18" charset="0"/>
                <a:ea typeface="Times New Roman" panose="02020603050405020304" pitchFamily="18" charset="0"/>
              </a:rPr>
              <a:t>High to Ace, return and finesse J now</a:t>
            </a:r>
          </a:p>
          <a:p>
            <a:pPr algn="ctr"/>
            <a:r>
              <a:rPr lang="en-US" dirty="0">
                <a:latin typeface="Times New Roman" panose="02020603050405020304" pitchFamily="18" charset="0"/>
                <a:ea typeface="Times New Roman" panose="02020603050405020304" pitchFamily="18" charset="0"/>
              </a:rPr>
              <a:t>Accounting for Q stiff offside or Q-3</a:t>
            </a:r>
            <a:r>
              <a:rPr lang="en-US" baseline="30000" dirty="0">
                <a:latin typeface="Times New Roman" panose="02020603050405020304" pitchFamily="18" charset="0"/>
                <a:ea typeface="Times New Roman" panose="02020603050405020304" pitchFamily="18" charset="0"/>
              </a:rPr>
              <a:t>rd </a:t>
            </a:r>
            <a:r>
              <a:rPr lang="en-US" dirty="0">
                <a:latin typeface="Times New Roman" panose="02020603050405020304" pitchFamily="18" charset="0"/>
                <a:ea typeface="Times New Roman" panose="02020603050405020304" pitchFamily="18" charset="0"/>
              </a:rPr>
              <a:t>on</a:t>
            </a:r>
          </a:p>
        </p:txBody>
      </p:sp>
      <p:sp>
        <p:nvSpPr>
          <p:cNvPr id="10" name="TextBox 9">
            <a:extLst>
              <a:ext uri="{FF2B5EF4-FFF2-40B4-BE49-F238E27FC236}">
                <a16:creationId xmlns:a16="http://schemas.microsoft.com/office/drawing/2014/main" id="{430633CE-4259-498C-A1D1-83758B800468}"/>
              </a:ext>
            </a:extLst>
          </p:cNvPr>
          <p:cNvSpPr txBox="1"/>
          <p:nvPr/>
        </p:nvSpPr>
        <p:spPr>
          <a:xfrm>
            <a:off x="3669146" y="5522663"/>
            <a:ext cx="4826000" cy="646331"/>
          </a:xfrm>
          <a:prstGeom prst="rect">
            <a:avLst/>
          </a:prstGeom>
          <a:noFill/>
        </p:spPr>
        <p:txBody>
          <a:bodyPr wrap="square" rtlCol="0">
            <a:spAutoFit/>
          </a:bodyPr>
          <a:lstStyle/>
          <a:p>
            <a:pPr algn="ctr"/>
            <a:r>
              <a:rPr lang="en-US" dirty="0">
                <a:latin typeface="Times New Roman" panose="02020603050405020304" pitchFamily="18" charset="0"/>
                <a:ea typeface="Times New Roman" panose="02020603050405020304" pitchFamily="18" charset="0"/>
              </a:rPr>
              <a:t>Q-4</a:t>
            </a:r>
            <a:r>
              <a:rPr lang="en-US" baseline="30000" dirty="0">
                <a:latin typeface="Times New Roman" panose="02020603050405020304" pitchFamily="18" charset="0"/>
                <a:ea typeface="Times New Roman" panose="02020603050405020304" pitchFamily="18" charset="0"/>
              </a:rPr>
              <a:t>th</a:t>
            </a:r>
            <a:r>
              <a:rPr lang="en-US" dirty="0">
                <a:latin typeface="Times New Roman" panose="02020603050405020304" pitchFamily="18" charset="0"/>
                <a:ea typeface="Times New Roman" panose="02020603050405020304" pitchFamily="18" charset="0"/>
              </a:rPr>
              <a:t> is 4 times as likely as a stiff Q </a:t>
            </a:r>
          </a:p>
          <a:p>
            <a:pPr algn="ctr"/>
            <a:r>
              <a:rPr lang="en-US" dirty="0">
                <a:latin typeface="Times New Roman" panose="02020603050405020304" pitchFamily="18" charset="0"/>
                <a:ea typeface="Times New Roman" panose="02020603050405020304" pitchFamily="18" charset="0"/>
              </a:rPr>
              <a:t>so finesse twice instead</a:t>
            </a:r>
          </a:p>
        </p:txBody>
      </p:sp>
      <p:sp>
        <p:nvSpPr>
          <p:cNvPr id="11" name="Subtitle 2">
            <a:extLst>
              <a:ext uri="{FF2B5EF4-FFF2-40B4-BE49-F238E27FC236}">
                <a16:creationId xmlns:a16="http://schemas.microsoft.com/office/drawing/2014/main" id="{51CB5D4D-7CB3-4D35-8358-64EDCAD8AD82}"/>
              </a:ext>
            </a:extLst>
          </p:cNvPr>
          <p:cNvSpPr txBox="1">
            <a:spLocks/>
          </p:cNvSpPr>
          <p:nvPr/>
        </p:nvSpPr>
        <p:spPr>
          <a:xfrm>
            <a:off x="138546" y="1923938"/>
            <a:ext cx="11684000" cy="1375039"/>
          </a:xfrm>
          <a:prstGeom prst="rect">
            <a:avLst/>
          </a:prstGeom>
        </p:spPr>
        <p:txBody>
          <a:bodyPr vert="horz" lIns="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nSpc>
                <a:spcPct val="110000"/>
              </a:lnSpc>
              <a:spcBef>
                <a:spcPts val="0"/>
              </a:spcBef>
              <a:spcAft>
                <a:spcPts val="800"/>
              </a:spcAft>
            </a:pPr>
            <a:endParaRPr lang="en-US" sz="3000" dirty="0"/>
          </a:p>
          <a:p>
            <a:pPr marL="368046" algn="l">
              <a:lnSpc>
                <a:spcPct val="110000"/>
              </a:lnSpc>
              <a:spcBef>
                <a:spcPts val="0"/>
              </a:spcBef>
              <a:spcAft>
                <a:spcPts val="800"/>
              </a:spcAft>
            </a:pPr>
            <a:r>
              <a:rPr lang="en-US" sz="3000" dirty="0"/>
              <a:t>		Dummy						        Declarer</a:t>
            </a:r>
          </a:p>
        </p:txBody>
      </p:sp>
      <p:sp>
        <p:nvSpPr>
          <p:cNvPr id="13" name="Subtitle 2">
            <a:extLst>
              <a:ext uri="{FF2B5EF4-FFF2-40B4-BE49-F238E27FC236}">
                <a16:creationId xmlns:a16="http://schemas.microsoft.com/office/drawing/2014/main" id="{1AB8E615-44D9-4B6E-BD91-181440424DED}"/>
              </a:ext>
            </a:extLst>
          </p:cNvPr>
          <p:cNvSpPr txBox="1">
            <a:spLocks/>
          </p:cNvSpPr>
          <p:nvPr/>
        </p:nvSpPr>
        <p:spPr>
          <a:xfrm>
            <a:off x="138546" y="2106283"/>
            <a:ext cx="11684000" cy="647727"/>
          </a:xfrm>
          <a:prstGeom prst="rect">
            <a:avLst/>
          </a:prstGeom>
        </p:spPr>
        <p:txBody>
          <a:bodyPr vert="horz" lIns="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nSpc>
                <a:spcPct val="110000"/>
              </a:lnSpc>
              <a:spcBef>
                <a:spcPts val="0"/>
              </a:spcBef>
              <a:spcAft>
                <a:spcPts val="800"/>
              </a:spcAft>
            </a:pPr>
            <a:r>
              <a:rPr lang="en-US" sz="3000" dirty="0"/>
              <a:t>Assume ample entries to either hand and logic them through.</a:t>
            </a:r>
          </a:p>
          <a:p>
            <a:pPr marL="368046" algn="l">
              <a:lnSpc>
                <a:spcPct val="110000"/>
              </a:lnSpc>
              <a:spcBef>
                <a:spcPts val="0"/>
              </a:spcBef>
              <a:spcAft>
                <a:spcPts val="800"/>
              </a:spcAft>
            </a:pPr>
            <a:r>
              <a:rPr lang="en-US" sz="3000" dirty="0"/>
              <a:t>		</a:t>
            </a:r>
          </a:p>
        </p:txBody>
      </p:sp>
      <p:sp>
        <p:nvSpPr>
          <p:cNvPr id="2" name="Slide Number Placeholder 1">
            <a:extLst>
              <a:ext uri="{FF2B5EF4-FFF2-40B4-BE49-F238E27FC236}">
                <a16:creationId xmlns:a16="http://schemas.microsoft.com/office/drawing/2014/main" id="{EB83C376-665F-4B5A-820E-117BF8E55D30}"/>
              </a:ext>
            </a:extLst>
          </p:cNvPr>
          <p:cNvSpPr>
            <a:spLocks noGrp="1"/>
          </p:cNvSpPr>
          <p:nvPr>
            <p:ph type="sldNum" sz="quarter" idx="12"/>
          </p:nvPr>
        </p:nvSpPr>
        <p:spPr/>
        <p:txBody>
          <a:bodyPr/>
          <a:lstStyle/>
          <a:p>
            <a:fld id="{6EA0C4CC-80C1-4DE0-AEED-0D7B36537743}" type="slidenum">
              <a:rPr lang="en-US" smtClean="0"/>
              <a:t>12</a:t>
            </a:fld>
            <a:endParaRPr lang="en-US" dirty="0"/>
          </a:p>
        </p:txBody>
      </p:sp>
    </p:spTree>
    <p:extLst>
      <p:ext uri="{BB962C8B-B14F-4D97-AF65-F5344CB8AC3E}">
        <p14:creationId xmlns:p14="http://schemas.microsoft.com/office/powerpoint/2010/main" val="228569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0">
            <a:extLst>
              <a:ext uri="{FF2B5EF4-FFF2-40B4-BE49-F238E27FC236}">
                <a16:creationId xmlns:a16="http://schemas.microsoft.com/office/drawing/2014/main" id="{88206AC6-DC85-4C6A-A104-E7A9FE72ACF0}"/>
              </a:ext>
            </a:extLst>
          </p:cNvPr>
          <p:cNvSpPr>
            <a:spLocks noChangeArrowheads="1"/>
          </p:cNvSpPr>
          <p:nvPr/>
        </p:nvSpPr>
        <p:spPr bwMode="auto">
          <a:xfrm>
            <a:off x="2743200" y="9321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3" name="Group 12">
            <a:extLst>
              <a:ext uri="{FF2B5EF4-FFF2-40B4-BE49-F238E27FC236}">
                <a16:creationId xmlns:a16="http://schemas.microsoft.com/office/drawing/2014/main" id="{0B72F7D2-AFFB-4B3B-846C-6E6EFE1947FF}"/>
              </a:ext>
            </a:extLst>
          </p:cNvPr>
          <p:cNvGrpSpPr/>
          <p:nvPr/>
        </p:nvGrpSpPr>
        <p:grpSpPr>
          <a:xfrm>
            <a:off x="1878885" y="748762"/>
            <a:ext cx="7906328" cy="824027"/>
            <a:chOff x="0" y="838200"/>
            <a:chExt cx="4163568" cy="841248"/>
          </a:xfrm>
        </p:grpSpPr>
        <p:sp>
          <p:nvSpPr>
            <p:cNvPr id="15" name="Text Box 61">
              <a:extLst>
                <a:ext uri="{FF2B5EF4-FFF2-40B4-BE49-F238E27FC236}">
                  <a16:creationId xmlns:a16="http://schemas.microsoft.com/office/drawing/2014/main" id="{A7B30C05-D71C-466F-965D-0B88ADCBE3B9}"/>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Q T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dirty="0">
                <a:effectLst/>
                <a:latin typeface="Times New Roman" panose="02020603050405020304" pitchFamily="18" charset="0"/>
                <a:ea typeface="Times New Roman" panose="02020603050405020304" pitchFamily="18" charset="0"/>
              </a:endParaRPr>
            </a:p>
          </p:txBody>
        </p:sp>
        <p:sp>
          <p:nvSpPr>
            <p:cNvPr id="16" name="Text Box 62">
              <a:extLst>
                <a:ext uri="{FF2B5EF4-FFF2-40B4-BE49-F238E27FC236}">
                  <a16:creationId xmlns:a16="http://schemas.microsoft.com/office/drawing/2014/main" id="{11BAB5C8-43E0-42AF-A8C3-55EFF17FEAB6}"/>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indent="-171450" algn="ctr"/>
              <a:r>
                <a:rPr lang="en-GB" sz="3600" dirty="0">
                  <a:latin typeface="Times New Roman" panose="02020603050405020304" pitchFamily="18" charset="0"/>
                  <a:ea typeface="Times New Roman" panose="02020603050405020304" pitchFamily="18" charset="0"/>
                </a:rPr>
                <a:t>A</a:t>
              </a:r>
              <a:r>
                <a:rPr lang="en-GB" sz="3600" b="0" u="none" strike="noStrike" dirty="0">
                  <a:effectLst/>
                  <a:latin typeface="Times New Roman" panose="02020603050405020304" pitchFamily="18" charset="0"/>
                  <a:ea typeface="Times New Roman" panose="02020603050405020304" pitchFamily="18" charset="0"/>
                </a:rPr>
                <a:t> 8 6 </a:t>
              </a:r>
              <a:r>
                <a:rPr lang="en-GB" sz="3600" b="1" i="1" u="sng" strike="noStrike" dirty="0">
                  <a:effectLst/>
                  <a:latin typeface="Times New Roman" panose="02020603050405020304" pitchFamily="18" charset="0"/>
                  <a:ea typeface="Times New Roman" panose="02020603050405020304" pitchFamily="18" charset="0"/>
                </a:rPr>
                <a:t>3</a:t>
              </a:r>
              <a:endParaRPr lang="en-US" sz="3600" b="1" i="1" u="sng" dirty="0">
                <a:effectLst/>
                <a:latin typeface="Times New Roman" panose="02020603050405020304" pitchFamily="18" charset="0"/>
                <a:ea typeface="Times New Roman" panose="02020603050405020304" pitchFamily="18" charset="0"/>
              </a:endParaRPr>
            </a:p>
          </p:txBody>
        </p:sp>
        <p:sp>
          <p:nvSpPr>
            <p:cNvPr id="18" name="Text Box 64">
              <a:extLst>
                <a:ext uri="{FF2B5EF4-FFF2-40B4-BE49-F238E27FC236}">
                  <a16:creationId xmlns:a16="http://schemas.microsoft.com/office/drawing/2014/main" id="{0757854D-8013-4173-A5EB-D49705B58F9D}"/>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dirty="0">
                  <a:latin typeface="Times New Roman" panose="02020603050405020304" pitchFamily="18" charset="0"/>
                  <a:ea typeface="Times New Roman" panose="02020603050405020304" pitchFamily="18" charset="0"/>
                </a:rPr>
                <a:t>Auction: 1m-1M; 2M-etc.</a:t>
              </a:r>
            </a:p>
            <a:p>
              <a:pPr algn="ctr"/>
              <a:r>
                <a:rPr lang="en-US" b="0" u="none" strike="noStrike" dirty="0">
                  <a:effectLst/>
                  <a:latin typeface="Times New Roman" panose="02020603050405020304" pitchFamily="18" charset="0"/>
                  <a:ea typeface="Times New Roman" panose="02020603050405020304" pitchFamily="18" charset="0"/>
                </a:rPr>
                <a:t>Trump Suit</a:t>
              </a:r>
            </a:p>
          </p:txBody>
        </p:sp>
      </p:grpSp>
      <p:sp>
        <p:nvSpPr>
          <p:cNvPr id="26" name="Subtitle 2">
            <a:extLst>
              <a:ext uri="{FF2B5EF4-FFF2-40B4-BE49-F238E27FC236}">
                <a16:creationId xmlns:a16="http://schemas.microsoft.com/office/drawing/2014/main" id="{B30C70B1-7F8A-4C40-93DC-FF43D8E65499}"/>
              </a:ext>
            </a:extLst>
          </p:cNvPr>
          <p:cNvSpPr txBox="1">
            <a:spLocks/>
          </p:cNvSpPr>
          <p:nvPr/>
        </p:nvSpPr>
        <p:spPr>
          <a:xfrm>
            <a:off x="281758" y="3009948"/>
            <a:ext cx="11516125" cy="19348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r>
              <a:rPr lang="en-US" sz="3200" dirty="0"/>
              <a:t>Start by leading low toward the King (hand with 2 honors) and if both ops follow low then Play Ace and back toward Q.</a:t>
            </a:r>
          </a:p>
          <a:p>
            <a:pPr marL="368046" algn="l">
              <a:lnSpc>
                <a:spcPct val="110000"/>
              </a:lnSpc>
              <a:spcBef>
                <a:spcPts val="0"/>
              </a:spcBef>
              <a:spcAft>
                <a:spcPts val="800"/>
              </a:spcAft>
            </a:pPr>
            <a:r>
              <a:rPr lang="en-US" sz="3200" dirty="0"/>
              <a:t>This picks up J-4</a:t>
            </a:r>
            <a:r>
              <a:rPr lang="en-US" sz="3200" baseline="30000" dirty="0"/>
              <a:t>th</a:t>
            </a:r>
            <a:r>
              <a:rPr lang="en-US" sz="3200" dirty="0"/>
              <a:t> in South.  Can we succeed against J-4</a:t>
            </a:r>
            <a:r>
              <a:rPr lang="en-US" sz="3200" baseline="30000" dirty="0"/>
              <a:t>th</a:t>
            </a:r>
            <a:r>
              <a:rPr lang="en-US" sz="3200" dirty="0"/>
              <a:t> in North?</a:t>
            </a:r>
          </a:p>
        </p:txBody>
      </p:sp>
      <p:sp>
        <p:nvSpPr>
          <p:cNvPr id="27" name="Subtitle 2">
            <a:extLst>
              <a:ext uri="{FF2B5EF4-FFF2-40B4-BE49-F238E27FC236}">
                <a16:creationId xmlns:a16="http://schemas.microsoft.com/office/drawing/2014/main" id="{F79ACA39-2ADA-4EE9-8060-AD8E6C8450F9}"/>
              </a:ext>
            </a:extLst>
          </p:cNvPr>
          <p:cNvSpPr txBox="1">
            <a:spLocks/>
          </p:cNvSpPr>
          <p:nvPr/>
        </p:nvSpPr>
        <p:spPr>
          <a:xfrm>
            <a:off x="281758" y="4935370"/>
            <a:ext cx="11877964" cy="7119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r>
              <a:rPr lang="en-US" sz="3300" dirty="0"/>
              <a:t>Only if the singleton 9 or J are in South can we pick up all 4.</a:t>
            </a:r>
          </a:p>
        </p:txBody>
      </p:sp>
      <p:sp>
        <p:nvSpPr>
          <p:cNvPr id="3" name="Subtitle 2">
            <a:extLst>
              <a:ext uri="{FF2B5EF4-FFF2-40B4-BE49-F238E27FC236}">
                <a16:creationId xmlns:a16="http://schemas.microsoft.com/office/drawing/2014/main" id="{AEDD2F2E-732D-4B01-8E22-04B9E3F59C4A}"/>
              </a:ext>
            </a:extLst>
          </p:cNvPr>
          <p:cNvSpPr>
            <a:spLocks noGrp="1"/>
          </p:cNvSpPr>
          <p:nvPr>
            <p:ph type="subTitle" idx="1"/>
          </p:nvPr>
        </p:nvSpPr>
        <p:spPr>
          <a:xfrm>
            <a:off x="367645" y="1733057"/>
            <a:ext cx="11095349" cy="1140644"/>
          </a:xfrm>
        </p:spPr>
        <p:txBody>
          <a:bodyPr>
            <a:noAutofit/>
          </a:bodyPr>
          <a:lstStyle/>
          <a:p>
            <a:r>
              <a:rPr lang="en-US" sz="3600" dirty="0"/>
              <a:t>The opponents hold J9754 and if suit breaks 3-2 (68%), there’s no problem, so how to you play if 4-1(28%)?</a:t>
            </a:r>
          </a:p>
        </p:txBody>
      </p:sp>
      <p:sp>
        <p:nvSpPr>
          <p:cNvPr id="19" name="Subtitle 2">
            <a:extLst>
              <a:ext uri="{FF2B5EF4-FFF2-40B4-BE49-F238E27FC236}">
                <a16:creationId xmlns:a16="http://schemas.microsoft.com/office/drawing/2014/main" id="{8CDFAA5E-70C3-40C8-8089-4EBD9C9D17ED}"/>
              </a:ext>
            </a:extLst>
          </p:cNvPr>
          <p:cNvSpPr txBox="1">
            <a:spLocks/>
          </p:cNvSpPr>
          <p:nvPr/>
        </p:nvSpPr>
        <p:spPr>
          <a:xfrm>
            <a:off x="281758" y="5538685"/>
            <a:ext cx="11877964" cy="7119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r>
              <a:rPr lang="en-US" sz="3300" b="1" dirty="0"/>
              <a:t>Where am I going with this?</a:t>
            </a:r>
          </a:p>
        </p:txBody>
      </p:sp>
      <p:sp>
        <p:nvSpPr>
          <p:cNvPr id="2" name="Slide Number Placeholder 1">
            <a:extLst>
              <a:ext uri="{FF2B5EF4-FFF2-40B4-BE49-F238E27FC236}">
                <a16:creationId xmlns:a16="http://schemas.microsoft.com/office/drawing/2014/main" id="{42AB6056-1029-4D9A-AA40-BFDCDCABA331}"/>
              </a:ext>
            </a:extLst>
          </p:cNvPr>
          <p:cNvSpPr>
            <a:spLocks noGrp="1"/>
          </p:cNvSpPr>
          <p:nvPr>
            <p:ph type="sldNum" sz="quarter" idx="12"/>
          </p:nvPr>
        </p:nvSpPr>
        <p:spPr/>
        <p:txBody>
          <a:bodyPr/>
          <a:lstStyle/>
          <a:p>
            <a:fld id="{6EA0C4CC-80C1-4DE0-AEED-0D7B36537743}" type="slidenum">
              <a:rPr lang="en-US" smtClean="0"/>
              <a:t>13</a:t>
            </a:fld>
            <a:endParaRPr lang="en-US" dirty="0"/>
          </a:p>
        </p:txBody>
      </p:sp>
    </p:spTree>
    <p:extLst>
      <p:ext uri="{BB962C8B-B14F-4D97-AF65-F5344CB8AC3E}">
        <p14:creationId xmlns:p14="http://schemas.microsoft.com/office/powerpoint/2010/main" val="133377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0">
            <a:extLst>
              <a:ext uri="{FF2B5EF4-FFF2-40B4-BE49-F238E27FC236}">
                <a16:creationId xmlns:a16="http://schemas.microsoft.com/office/drawing/2014/main" id="{88206AC6-DC85-4C6A-A104-E7A9FE72ACF0}"/>
              </a:ext>
            </a:extLst>
          </p:cNvPr>
          <p:cNvSpPr>
            <a:spLocks noChangeArrowheads="1"/>
          </p:cNvSpPr>
          <p:nvPr/>
        </p:nvSpPr>
        <p:spPr bwMode="auto">
          <a:xfrm>
            <a:off x="2743200" y="9321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3" name="Group 12">
            <a:extLst>
              <a:ext uri="{FF2B5EF4-FFF2-40B4-BE49-F238E27FC236}">
                <a16:creationId xmlns:a16="http://schemas.microsoft.com/office/drawing/2014/main" id="{0B72F7D2-AFFB-4B3B-846C-6E6EFE1947FF}"/>
              </a:ext>
            </a:extLst>
          </p:cNvPr>
          <p:cNvGrpSpPr/>
          <p:nvPr/>
        </p:nvGrpSpPr>
        <p:grpSpPr>
          <a:xfrm>
            <a:off x="1878885" y="1264221"/>
            <a:ext cx="7906328" cy="824027"/>
            <a:chOff x="0" y="838200"/>
            <a:chExt cx="4163568" cy="841248"/>
          </a:xfrm>
        </p:grpSpPr>
        <p:sp>
          <p:nvSpPr>
            <p:cNvPr id="15" name="Text Box 61">
              <a:extLst>
                <a:ext uri="{FF2B5EF4-FFF2-40B4-BE49-F238E27FC236}">
                  <a16:creationId xmlns:a16="http://schemas.microsoft.com/office/drawing/2014/main" id="{A7B30C05-D71C-466F-965D-0B88ADCBE3B9}"/>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Q T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dirty="0">
                <a:effectLst/>
                <a:latin typeface="Times New Roman" panose="02020603050405020304" pitchFamily="18" charset="0"/>
                <a:ea typeface="Times New Roman" panose="02020603050405020304" pitchFamily="18" charset="0"/>
              </a:endParaRPr>
            </a:p>
          </p:txBody>
        </p:sp>
        <p:sp>
          <p:nvSpPr>
            <p:cNvPr id="16" name="Text Box 62">
              <a:extLst>
                <a:ext uri="{FF2B5EF4-FFF2-40B4-BE49-F238E27FC236}">
                  <a16:creationId xmlns:a16="http://schemas.microsoft.com/office/drawing/2014/main" id="{11BAB5C8-43E0-42AF-A8C3-55EFF17FEAB6}"/>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indent="-171450" algn="ctr"/>
              <a:r>
                <a:rPr lang="en-GB" sz="3600" dirty="0">
                  <a:latin typeface="Times New Roman" panose="02020603050405020304" pitchFamily="18" charset="0"/>
                  <a:ea typeface="Times New Roman" panose="02020603050405020304" pitchFamily="18" charset="0"/>
                </a:rPr>
                <a:t>A</a:t>
              </a:r>
              <a:r>
                <a:rPr lang="en-GB" sz="3600" b="0" u="none" strike="noStrike" dirty="0">
                  <a:effectLst/>
                  <a:latin typeface="Times New Roman" panose="02020603050405020304" pitchFamily="18" charset="0"/>
                  <a:ea typeface="Times New Roman" panose="02020603050405020304" pitchFamily="18" charset="0"/>
                </a:rPr>
                <a:t> 8 6 </a:t>
              </a:r>
              <a:r>
                <a:rPr lang="en-GB" sz="3600" b="1" i="1" u="sng" strike="noStrike" dirty="0">
                  <a:effectLst/>
                  <a:latin typeface="Times New Roman" panose="02020603050405020304" pitchFamily="18" charset="0"/>
                  <a:ea typeface="Times New Roman" panose="02020603050405020304" pitchFamily="18" charset="0"/>
                </a:rPr>
                <a:t>3</a:t>
              </a:r>
              <a:endParaRPr lang="en-US" sz="3600" b="1" i="1" u="sng" dirty="0">
                <a:effectLst/>
                <a:latin typeface="Times New Roman" panose="02020603050405020304" pitchFamily="18" charset="0"/>
                <a:ea typeface="Times New Roman" panose="02020603050405020304" pitchFamily="18" charset="0"/>
              </a:endParaRPr>
            </a:p>
          </p:txBody>
        </p:sp>
        <p:sp>
          <p:nvSpPr>
            <p:cNvPr id="18" name="Text Box 64">
              <a:extLst>
                <a:ext uri="{FF2B5EF4-FFF2-40B4-BE49-F238E27FC236}">
                  <a16:creationId xmlns:a16="http://schemas.microsoft.com/office/drawing/2014/main" id="{0757854D-8013-4173-A5EB-D49705B58F9D}"/>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dirty="0">
                  <a:latin typeface="Times New Roman" panose="02020603050405020304" pitchFamily="18" charset="0"/>
                  <a:ea typeface="Times New Roman" panose="02020603050405020304" pitchFamily="18" charset="0"/>
                </a:rPr>
                <a:t>Auction: 1m-1M; 2M-etc.</a:t>
              </a:r>
            </a:p>
            <a:p>
              <a:pPr algn="ctr"/>
              <a:r>
                <a:rPr lang="en-US" b="0" u="none" strike="noStrike" dirty="0">
                  <a:effectLst/>
                  <a:latin typeface="Times New Roman" panose="02020603050405020304" pitchFamily="18" charset="0"/>
                  <a:ea typeface="Times New Roman" panose="02020603050405020304" pitchFamily="18" charset="0"/>
                </a:rPr>
                <a:t>Trump Suit</a:t>
              </a:r>
            </a:p>
          </p:txBody>
        </p:sp>
      </p:grpSp>
      <p:sp>
        <p:nvSpPr>
          <p:cNvPr id="3" name="Subtitle 2">
            <a:extLst>
              <a:ext uri="{FF2B5EF4-FFF2-40B4-BE49-F238E27FC236}">
                <a16:creationId xmlns:a16="http://schemas.microsoft.com/office/drawing/2014/main" id="{AEDD2F2E-732D-4B01-8E22-04B9E3F59C4A}"/>
              </a:ext>
            </a:extLst>
          </p:cNvPr>
          <p:cNvSpPr>
            <a:spLocks noGrp="1"/>
          </p:cNvSpPr>
          <p:nvPr>
            <p:ph type="subTitle" idx="1"/>
          </p:nvPr>
        </p:nvSpPr>
        <p:spPr>
          <a:xfrm>
            <a:off x="395926" y="2919944"/>
            <a:ext cx="11400148" cy="2085680"/>
          </a:xfrm>
        </p:spPr>
        <p:txBody>
          <a:bodyPr>
            <a:noAutofit/>
          </a:bodyPr>
          <a:lstStyle/>
          <a:p>
            <a:pPr algn="l"/>
            <a:r>
              <a:rPr lang="en-US" sz="3200" dirty="0"/>
              <a:t>By receiving the 9 from South, Declarer can now finesse North to pick up the 4 there and can even guard against South holding J9 or 95 or 94 by carefully playing K now.  </a:t>
            </a:r>
          </a:p>
        </p:txBody>
      </p:sp>
      <p:sp>
        <p:nvSpPr>
          <p:cNvPr id="11" name="Text Box 64">
            <a:extLst>
              <a:ext uri="{FF2B5EF4-FFF2-40B4-BE49-F238E27FC236}">
                <a16:creationId xmlns:a16="http://schemas.microsoft.com/office/drawing/2014/main" id="{88DBAD0F-CD95-4F91-ACCC-0BB9600C817C}"/>
              </a:ext>
            </a:extLst>
          </p:cNvPr>
          <p:cNvSpPr txBox="1">
            <a:spLocks noChangeArrowheads="1"/>
          </p:cNvSpPr>
          <p:nvPr/>
        </p:nvSpPr>
        <p:spPr bwMode="auto">
          <a:xfrm>
            <a:off x="4516038" y="2088248"/>
            <a:ext cx="2636407" cy="824027"/>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n-GB" sz="3600" dirty="0">
                <a:latin typeface="Times New Roman" panose="02020603050405020304" pitchFamily="18" charset="0"/>
                <a:ea typeface="Times New Roman" panose="02020603050405020304" pitchFamily="18" charset="0"/>
              </a:rPr>
              <a:t>9</a:t>
            </a:r>
            <a:endParaRPr lang="en-US" sz="3600" b="0" u="none" strike="noStrike" dirty="0">
              <a:effectLst/>
              <a:latin typeface="Times New Roman" panose="02020603050405020304" pitchFamily="18" charset="0"/>
              <a:ea typeface="Times New Roman" panose="02020603050405020304" pitchFamily="18" charset="0"/>
            </a:endParaRPr>
          </a:p>
        </p:txBody>
      </p:sp>
      <p:sp>
        <p:nvSpPr>
          <p:cNvPr id="14" name="Text Box 64">
            <a:extLst>
              <a:ext uri="{FF2B5EF4-FFF2-40B4-BE49-F238E27FC236}">
                <a16:creationId xmlns:a16="http://schemas.microsoft.com/office/drawing/2014/main" id="{42F54B75-8DCF-4540-8734-E29B511DAEA9}"/>
              </a:ext>
            </a:extLst>
          </p:cNvPr>
          <p:cNvSpPr txBox="1">
            <a:spLocks noChangeArrowheads="1"/>
          </p:cNvSpPr>
          <p:nvPr/>
        </p:nvSpPr>
        <p:spPr bwMode="auto">
          <a:xfrm>
            <a:off x="4513144" y="435371"/>
            <a:ext cx="2639301" cy="824027"/>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n-GB" sz="3600" dirty="0">
                <a:latin typeface="Times New Roman" panose="02020603050405020304" pitchFamily="18" charset="0"/>
                <a:ea typeface="Times New Roman" panose="02020603050405020304" pitchFamily="18" charset="0"/>
              </a:rPr>
              <a:t>7</a:t>
            </a:r>
            <a:endParaRPr lang="en-US" sz="3600" b="0" u="none" strike="noStrike" dirty="0">
              <a:effectLst/>
              <a:latin typeface="Times New Roman" panose="02020603050405020304" pitchFamily="18" charset="0"/>
              <a:ea typeface="Times New Roman" panose="02020603050405020304" pitchFamily="18" charset="0"/>
            </a:endParaRPr>
          </a:p>
        </p:txBody>
      </p:sp>
      <p:sp>
        <p:nvSpPr>
          <p:cNvPr id="17" name="Text Box 64">
            <a:extLst>
              <a:ext uri="{FF2B5EF4-FFF2-40B4-BE49-F238E27FC236}">
                <a16:creationId xmlns:a16="http://schemas.microsoft.com/office/drawing/2014/main" id="{FAFB47EC-8559-46EA-B959-DF461D6C7448}"/>
              </a:ext>
            </a:extLst>
          </p:cNvPr>
          <p:cNvSpPr txBox="1">
            <a:spLocks noChangeArrowheads="1"/>
          </p:cNvSpPr>
          <p:nvPr/>
        </p:nvSpPr>
        <p:spPr bwMode="auto">
          <a:xfrm>
            <a:off x="4513144" y="2095917"/>
            <a:ext cx="2639301" cy="824027"/>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n-GB" sz="3600" dirty="0">
                <a:latin typeface="Times New Roman" panose="02020603050405020304" pitchFamily="18" charset="0"/>
                <a:ea typeface="Times New Roman" panose="02020603050405020304" pitchFamily="18" charset="0"/>
              </a:rPr>
              <a:t>J 9 5 4</a:t>
            </a:r>
            <a:endParaRPr lang="en-US" sz="3600" b="0" u="none" strike="noStrike" dirty="0">
              <a:effectLst/>
              <a:latin typeface="Times New Roman" panose="02020603050405020304" pitchFamily="18" charset="0"/>
              <a:ea typeface="Times New Roman" panose="02020603050405020304" pitchFamily="18" charset="0"/>
            </a:endParaRPr>
          </a:p>
        </p:txBody>
      </p:sp>
      <p:sp>
        <p:nvSpPr>
          <p:cNvPr id="20" name="Subtitle 2">
            <a:extLst>
              <a:ext uri="{FF2B5EF4-FFF2-40B4-BE49-F238E27FC236}">
                <a16:creationId xmlns:a16="http://schemas.microsoft.com/office/drawing/2014/main" id="{69E8B2E7-2D9D-4C19-A4B1-4FB329750EB3}"/>
              </a:ext>
            </a:extLst>
          </p:cNvPr>
          <p:cNvSpPr txBox="1">
            <a:spLocks/>
          </p:cNvSpPr>
          <p:nvPr/>
        </p:nvSpPr>
        <p:spPr>
          <a:xfrm>
            <a:off x="395926" y="4579069"/>
            <a:ext cx="11500701" cy="20856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3300" dirty="0"/>
              <a:t>Sadly we fail.  South has Falsecarded and the 4-1 split we had previously been prepared to combat is now winning a trick.  </a:t>
            </a:r>
            <a:r>
              <a:rPr lang="en-US" sz="3300" b="1" dirty="0"/>
              <a:t>Should we have known better? </a:t>
            </a:r>
          </a:p>
        </p:txBody>
      </p:sp>
      <p:sp>
        <p:nvSpPr>
          <p:cNvPr id="2" name="TextBox 1">
            <a:extLst>
              <a:ext uri="{FF2B5EF4-FFF2-40B4-BE49-F238E27FC236}">
                <a16:creationId xmlns:a16="http://schemas.microsoft.com/office/drawing/2014/main" id="{B881B89B-2D68-4A7D-82D8-5077D3B8A152}"/>
              </a:ext>
            </a:extLst>
          </p:cNvPr>
          <p:cNvSpPr txBox="1"/>
          <p:nvPr/>
        </p:nvSpPr>
        <p:spPr>
          <a:xfrm>
            <a:off x="395926" y="2217483"/>
            <a:ext cx="3497344" cy="830997"/>
          </a:xfrm>
          <a:prstGeom prst="rect">
            <a:avLst/>
          </a:prstGeom>
          <a:noFill/>
        </p:spPr>
        <p:txBody>
          <a:bodyPr wrap="square" rtlCol="0">
            <a:spAutoFit/>
          </a:bodyPr>
          <a:lstStyle/>
          <a:p>
            <a:r>
              <a:rPr lang="en-US" sz="4800" b="1" dirty="0"/>
              <a:t>Lucky us!</a:t>
            </a:r>
          </a:p>
        </p:txBody>
      </p:sp>
      <p:sp>
        <p:nvSpPr>
          <p:cNvPr id="21" name="TextBox 20">
            <a:extLst>
              <a:ext uri="{FF2B5EF4-FFF2-40B4-BE49-F238E27FC236}">
                <a16:creationId xmlns:a16="http://schemas.microsoft.com/office/drawing/2014/main" id="{FDEF8C30-5D58-47BB-B390-FC56DB523EB4}"/>
              </a:ext>
            </a:extLst>
          </p:cNvPr>
          <p:cNvSpPr txBox="1"/>
          <p:nvPr/>
        </p:nvSpPr>
        <p:spPr>
          <a:xfrm>
            <a:off x="6077146" y="5578326"/>
            <a:ext cx="5891751" cy="600164"/>
          </a:xfrm>
          <a:prstGeom prst="rect">
            <a:avLst/>
          </a:prstGeom>
          <a:noFill/>
        </p:spPr>
        <p:txBody>
          <a:bodyPr wrap="square" rtlCol="0">
            <a:spAutoFit/>
          </a:bodyPr>
          <a:lstStyle/>
          <a:p>
            <a:r>
              <a:rPr lang="en-US" sz="3300" b="1" dirty="0"/>
              <a:t>No, </a:t>
            </a:r>
            <a:r>
              <a:rPr lang="en-US" sz="3300" dirty="0"/>
              <a:t>barring auction or hesitation.</a:t>
            </a:r>
          </a:p>
        </p:txBody>
      </p:sp>
      <p:sp>
        <p:nvSpPr>
          <p:cNvPr id="22" name="TextBox 21">
            <a:extLst>
              <a:ext uri="{FF2B5EF4-FFF2-40B4-BE49-F238E27FC236}">
                <a16:creationId xmlns:a16="http://schemas.microsoft.com/office/drawing/2014/main" id="{F88B4228-46AD-4635-90D3-67C9A38A3EA7}"/>
              </a:ext>
            </a:extLst>
          </p:cNvPr>
          <p:cNvSpPr txBox="1"/>
          <p:nvPr/>
        </p:nvSpPr>
        <p:spPr>
          <a:xfrm>
            <a:off x="395926" y="6063552"/>
            <a:ext cx="11400148" cy="600164"/>
          </a:xfrm>
          <a:prstGeom prst="rect">
            <a:avLst/>
          </a:prstGeom>
          <a:noFill/>
        </p:spPr>
        <p:txBody>
          <a:bodyPr wrap="square" rtlCol="0">
            <a:spAutoFit/>
          </a:bodyPr>
          <a:lstStyle/>
          <a:p>
            <a:r>
              <a:rPr lang="en-US" sz="3300" dirty="0"/>
              <a:t>We were simply given an option to go wrong by South and took it.</a:t>
            </a:r>
          </a:p>
        </p:txBody>
      </p:sp>
      <p:sp>
        <p:nvSpPr>
          <p:cNvPr id="4" name="Slide Number Placeholder 3">
            <a:extLst>
              <a:ext uri="{FF2B5EF4-FFF2-40B4-BE49-F238E27FC236}">
                <a16:creationId xmlns:a16="http://schemas.microsoft.com/office/drawing/2014/main" id="{49A7F790-C40F-41A6-A75E-8E4AAF581261}"/>
              </a:ext>
            </a:extLst>
          </p:cNvPr>
          <p:cNvSpPr>
            <a:spLocks noGrp="1"/>
          </p:cNvSpPr>
          <p:nvPr>
            <p:ph type="sldNum" sz="quarter" idx="12"/>
          </p:nvPr>
        </p:nvSpPr>
        <p:spPr/>
        <p:txBody>
          <a:bodyPr/>
          <a:lstStyle/>
          <a:p>
            <a:fld id="{6EA0C4CC-80C1-4DE0-AEED-0D7B36537743}" type="slidenum">
              <a:rPr lang="en-US" smtClean="0"/>
              <a:t>14</a:t>
            </a:fld>
            <a:endParaRPr lang="en-US" dirty="0"/>
          </a:p>
        </p:txBody>
      </p:sp>
    </p:spTree>
    <p:extLst>
      <p:ext uri="{BB962C8B-B14F-4D97-AF65-F5344CB8AC3E}">
        <p14:creationId xmlns:p14="http://schemas.microsoft.com/office/powerpoint/2010/main" val="330109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706120" y="482283"/>
            <a:ext cx="10779760" cy="3358198"/>
          </a:xfrm>
        </p:spPr>
        <p:txBody>
          <a:bodyPr anchor="t">
            <a:normAutofit/>
          </a:bodyPr>
          <a:lstStyle/>
          <a:p>
            <a:r>
              <a:rPr lang="en-GB" dirty="0"/>
              <a:t>Potential Benefits of False-Carding When Used by the Defense </a:t>
            </a:r>
            <a:br>
              <a:rPr lang="en-US" dirty="0"/>
            </a:br>
            <a:endParaRPr lang="en-US" dirty="0"/>
          </a:p>
        </p:txBody>
      </p:sp>
      <p:sp>
        <p:nvSpPr>
          <p:cNvPr id="4" name="Slide Number Placeholder 3">
            <a:extLst>
              <a:ext uri="{FF2B5EF4-FFF2-40B4-BE49-F238E27FC236}">
                <a16:creationId xmlns:a16="http://schemas.microsoft.com/office/drawing/2014/main" id="{06AE7924-3609-4A87-A233-A69F655D268B}"/>
              </a:ext>
            </a:extLst>
          </p:cNvPr>
          <p:cNvSpPr>
            <a:spLocks noGrp="1"/>
          </p:cNvSpPr>
          <p:nvPr>
            <p:ph type="sldNum" sz="quarter" idx="12"/>
          </p:nvPr>
        </p:nvSpPr>
        <p:spPr/>
        <p:txBody>
          <a:bodyPr/>
          <a:lstStyle/>
          <a:p>
            <a:fld id="{6EA0C4CC-80C1-4DE0-AEED-0D7B36537743}" type="slidenum">
              <a:rPr lang="en-US" smtClean="0"/>
              <a:t>15</a:t>
            </a:fld>
            <a:endParaRPr lang="en-US" dirty="0"/>
          </a:p>
        </p:txBody>
      </p:sp>
      <p:sp>
        <p:nvSpPr>
          <p:cNvPr id="6" name="Subtitle 5">
            <a:extLst>
              <a:ext uri="{FF2B5EF4-FFF2-40B4-BE49-F238E27FC236}">
                <a16:creationId xmlns:a16="http://schemas.microsoft.com/office/drawing/2014/main" id="{A5C373A3-80E4-4E76-AED2-C36779733BA0}"/>
              </a:ext>
            </a:extLst>
          </p:cNvPr>
          <p:cNvSpPr>
            <a:spLocks noGrp="1"/>
          </p:cNvSpPr>
          <p:nvPr>
            <p:ph type="subTitle" idx="1"/>
          </p:nvPr>
        </p:nvSpPr>
        <p:spPr>
          <a:xfrm>
            <a:off x="3058160" y="3332480"/>
            <a:ext cx="8077200" cy="3190240"/>
          </a:xfrm>
        </p:spPr>
        <p:txBody>
          <a:bodyPr>
            <a:normAutofit/>
          </a:bodyPr>
          <a:lstStyle/>
          <a:p>
            <a:pPr algn="l"/>
            <a:r>
              <a:rPr lang="en-GB" sz="4800" dirty="0"/>
              <a:t>1) Offering a Wrong Line of Play </a:t>
            </a:r>
          </a:p>
          <a:p>
            <a:pPr algn="l"/>
            <a:r>
              <a:rPr lang="en-GB" sz="4800" dirty="0"/>
              <a:t>2) Honor Location </a:t>
            </a:r>
          </a:p>
          <a:p>
            <a:pPr algn="l"/>
            <a:r>
              <a:rPr lang="en-GB" sz="4800" dirty="0"/>
              <a:t>3) Suit Distribution </a:t>
            </a:r>
          </a:p>
          <a:p>
            <a:pPr algn="l"/>
            <a:r>
              <a:rPr lang="en-GB" sz="4800" dirty="0"/>
              <a:t>4) Create a Shift</a:t>
            </a:r>
            <a:endParaRPr lang="en-US" sz="4800" dirty="0"/>
          </a:p>
        </p:txBody>
      </p:sp>
      <p:sp>
        <p:nvSpPr>
          <p:cNvPr id="7" name="Subtitle 5">
            <a:extLst>
              <a:ext uri="{FF2B5EF4-FFF2-40B4-BE49-F238E27FC236}">
                <a16:creationId xmlns:a16="http://schemas.microsoft.com/office/drawing/2014/main" id="{B7B517BF-359F-4177-AE1B-63F90961A19D}"/>
              </a:ext>
            </a:extLst>
          </p:cNvPr>
          <p:cNvSpPr txBox="1">
            <a:spLocks/>
          </p:cNvSpPr>
          <p:nvPr/>
        </p:nvSpPr>
        <p:spPr>
          <a:xfrm>
            <a:off x="0" y="2436654"/>
            <a:ext cx="11856720" cy="992346"/>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dirty="0"/>
              <a:t>Alter Declarer’s decision making with respect to: </a:t>
            </a:r>
          </a:p>
        </p:txBody>
      </p:sp>
    </p:spTree>
    <p:extLst>
      <p:ext uri="{BB962C8B-B14F-4D97-AF65-F5344CB8AC3E}">
        <p14:creationId xmlns:p14="http://schemas.microsoft.com/office/powerpoint/2010/main" val="726087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0">
            <a:extLst>
              <a:ext uri="{FF2B5EF4-FFF2-40B4-BE49-F238E27FC236}">
                <a16:creationId xmlns:a16="http://schemas.microsoft.com/office/drawing/2014/main" id="{88206AC6-DC85-4C6A-A104-E7A9FE72ACF0}"/>
              </a:ext>
            </a:extLst>
          </p:cNvPr>
          <p:cNvSpPr>
            <a:spLocks noChangeArrowheads="1"/>
          </p:cNvSpPr>
          <p:nvPr/>
        </p:nvSpPr>
        <p:spPr bwMode="auto">
          <a:xfrm>
            <a:off x="2743200" y="9321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Subtitle 2">
            <a:extLst>
              <a:ext uri="{FF2B5EF4-FFF2-40B4-BE49-F238E27FC236}">
                <a16:creationId xmlns:a16="http://schemas.microsoft.com/office/drawing/2014/main" id="{AEDD2F2E-732D-4B01-8E22-04B9E3F59C4A}"/>
              </a:ext>
            </a:extLst>
          </p:cNvPr>
          <p:cNvSpPr>
            <a:spLocks noGrp="1"/>
          </p:cNvSpPr>
          <p:nvPr>
            <p:ph type="subTitle" idx="1"/>
          </p:nvPr>
        </p:nvSpPr>
        <p:spPr>
          <a:xfrm>
            <a:off x="395926" y="2919944"/>
            <a:ext cx="11400148" cy="1282405"/>
          </a:xfrm>
        </p:spPr>
        <p:txBody>
          <a:bodyPr>
            <a:noAutofit/>
          </a:bodyPr>
          <a:lstStyle/>
          <a:p>
            <a:pPr algn="l"/>
            <a:r>
              <a:rPr lang="en-US" sz="3200" dirty="0"/>
              <a:t>Declarer wins the opening lead in hand and starts on trumps.  </a:t>
            </a:r>
          </a:p>
          <a:p>
            <a:pPr algn="l"/>
            <a:r>
              <a:rPr lang="en-US" sz="3200" dirty="0"/>
              <a:t>What’s the interesting Scenario?  Is there anything you can do?</a:t>
            </a:r>
          </a:p>
        </p:txBody>
      </p:sp>
      <p:grpSp>
        <p:nvGrpSpPr>
          <p:cNvPr id="7" name="Group 6">
            <a:extLst>
              <a:ext uri="{FF2B5EF4-FFF2-40B4-BE49-F238E27FC236}">
                <a16:creationId xmlns:a16="http://schemas.microsoft.com/office/drawing/2014/main" id="{4401306D-582E-4E82-99A3-F9BB129CCD25}"/>
              </a:ext>
            </a:extLst>
          </p:cNvPr>
          <p:cNvGrpSpPr/>
          <p:nvPr/>
        </p:nvGrpSpPr>
        <p:grpSpPr>
          <a:xfrm>
            <a:off x="1878885" y="435371"/>
            <a:ext cx="7906328" cy="2476904"/>
            <a:chOff x="1878885" y="435371"/>
            <a:chExt cx="7906328" cy="2476904"/>
          </a:xfrm>
        </p:grpSpPr>
        <p:grpSp>
          <p:nvGrpSpPr>
            <p:cNvPr id="13" name="Group 12">
              <a:extLst>
                <a:ext uri="{FF2B5EF4-FFF2-40B4-BE49-F238E27FC236}">
                  <a16:creationId xmlns:a16="http://schemas.microsoft.com/office/drawing/2014/main" id="{0B72F7D2-AFFB-4B3B-846C-6E6EFE1947FF}"/>
                </a:ext>
              </a:extLst>
            </p:cNvPr>
            <p:cNvGrpSpPr/>
            <p:nvPr/>
          </p:nvGrpSpPr>
          <p:grpSpPr>
            <a:xfrm>
              <a:off x="1878885" y="1264221"/>
              <a:ext cx="7906328" cy="824027"/>
              <a:chOff x="0" y="838200"/>
              <a:chExt cx="4163568" cy="841248"/>
            </a:xfrm>
          </p:grpSpPr>
          <p:sp>
            <p:nvSpPr>
              <p:cNvPr id="15" name="Text Box 61">
                <a:extLst>
                  <a:ext uri="{FF2B5EF4-FFF2-40B4-BE49-F238E27FC236}">
                    <a16:creationId xmlns:a16="http://schemas.microsoft.com/office/drawing/2014/main" id="{A7B30C05-D71C-466F-965D-0B88ADCBE3B9}"/>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A</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Q</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8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dirty="0">
                  <a:effectLst/>
                  <a:latin typeface="Times New Roman" panose="02020603050405020304" pitchFamily="18" charset="0"/>
                  <a:ea typeface="Times New Roman" panose="02020603050405020304" pitchFamily="18" charset="0"/>
                </a:endParaRPr>
              </a:p>
            </p:txBody>
          </p:sp>
          <p:sp>
            <p:nvSpPr>
              <p:cNvPr id="16" name="Text Box 62">
                <a:extLst>
                  <a:ext uri="{FF2B5EF4-FFF2-40B4-BE49-F238E27FC236}">
                    <a16:creationId xmlns:a16="http://schemas.microsoft.com/office/drawing/2014/main" id="{11BAB5C8-43E0-42AF-A8C3-55EFF17FEAB6}"/>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indent="-171450" algn="ctr"/>
                <a:r>
                  <a:rPr lang="en-GB" sz="3600" b="1" i="1" u="sng" dirty="0">
                    <a:effectLst/>
                    <a:latin typeface="Times New Roman" panose="02020603050405020304" pitchFamily="18" charset="0"/>
                    <a:ea typeface="Times New Roman" panose="02020603050405020304" pitchFamily="18" charset="0"/>
                  </a:rPr>
                  <a:t>4</a:t>
                </a:r>
                <a:endParaRPr lang="en-US" sz="3600" b="1" i="1" u="sng" dirty="0">
                  <a:effectLst/>
                  <a:latin typeface="Times New Roman" panose="02020603050405020304" pitchFamily="18" charset="0"/>
                  <a:ea typeface="Times New Roman" panose="02020603050405020304" pitchFamily="18" charset="0"/>
                </a:endParaRPr>
              </a:p>
            </p:txBody>
          </p:sp>
          <p:sp>
            <p:nvSpPr>
              <p:cNvPr id="18" name="Text Box 64">
                <a:extLst>
                  <a:ext uri="{FF2B5EF4-FFF2-40B4-BE49-F238E27FC236}">
                    <a16:creationId xmlns:a16="http://schemas.microsoft.com/office/drawing/2014/main" id="{0757854D-8013-4173-A5EB-D49705B58F9D}"/>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dirty="0">
                    <a:latin typeface="Times New Roman" panose="02020603050405020304" pitchFamily="18" charset="0"/>
                    <a:ea typeface="Times New Roman" panose="02020603050405020304" pitchFamily="18" charset="0"/>
                  </a:rPr>
                  <a:t>Auction: 1m-1M; 2M-etc.</a:t>
                </a:r>
              </a:p>
              <a:p>
                <a:pPr algn="ctr"/>
                <a:r>
                  <a:rPr lang="en-US" b="0" u="none" strike="noStrike" dirty="0">
                    <a:effectLst/>
                    <a:latin typeface="Times New Roman" panose="02020603050405020304" pitchFamily="18" charset="0"/>
                    <a:ea typeface="Times New Roman" panose="02020603050405020304" pitchFamily="18" charset="0"/>
                  </a:rPr>
                  <a:t>Trump Suit</a:t>
                </a:r>
              </a:p>
            </p:txBody>
          </p:sp>
        </p:grpSp>
        <p:sp>
          <p:nvSpPr>
            <p:cNvPr id="11" name="Text Box 64">
              <a:extLst>
                <a:ext uri="{FF2B5EF4-FFF2-40B4-BE49-F238E27FC236}">
                  <a16:creationId xmlns:a16="http://schemas.microsoft.com/office/drawing/2014/main" id="{88DBAD0F-CD95-4F91-ACCC-0BB9600C817C}"/>
                </a:ext>
              </a:extLst>
            </p:cNvPr>
            <p:cNvSpPr txBox="1">
              <a:spLocks noChangeArrowheads="1"/>
            </p:cNvSpPr>
            <p:nvPr/>
          </p:nvSpPr>
          <p:spPr bwMode="auto">
            <a:xfrm>
              <a:off x="4516038" y="2088248"/>
              <a:ext cx="2636407" cy="824027"/>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n-US" sz="3600" u="sng" dirty="0">
                  <a:latin typeface="Times New Roman" panose="02020603050405020304" pitchFamily="18" charset="0"/>
                  <a:ea typeface="Times New Roman" panose="02020603050405020304" pitchFamily="18" charset="0"/>
                </a:rPr>
                <a:t>5</a:t>
              </a:r>
              <a:endParaRPr lang="en-US" sz="3600" b="0" u="sng" strike="noStrike" dirty="0">
                <a:effectLst/>
                <a:latin typeface="Times New Roman" panose="02020603050405020304" pitchFamily="18" charset="0"/>
                <a:ea typeface="Times New Roman" panose="02020603050405020304" pitchFamily="18" charset="0"/>
              </a:endParaRPr>
            </a:p>
          </p:txBody>
        </p:sp>
        <p:sp>
          <p:nvSpPr>
            <p:cNvPr id="14" name="Text Box 64">
              <a:extLst>
                <a:ext uri="{FF2B5EF4-FFF2-40B4-BE49-F238E27FC236}">
                  <a16:creationId xmlns:a16="http://schemas.microsoft.com/office/drawing/2014/main" id="{42F54B75-8DCF-4540-8734-E29B511DAEA9}"/>
                </a:ext>
              </a:extLst>
            </p:cNvPr>
            <p:cNvSpPr txBox="1">
              <a:spLocks noChangeArrowheads="1"/>
            </p:cNvSpPr>
            <p:nvPr/>
          </p:nvSpPr>
          <p:spPr bwMode="auto">
            <a:xfrm>
              <a:off x="4513144" y="435371"/>
              <a:ext cx="2639301" cy="824027"/>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n-GB" sz="3600" dirty="0">
                  <a:latin typeface="Times New Roman" panose="02020603050405020304" pitchFamily="18" charset="0"/>
                  <a:ea typeface="Times New Roman" panose="02020603050405020304" pitchFamily="18" charset="0"/>
                </a:rPr>
                <a:t>T 9 3</a:t>
              </a:r>
              <a:endParaRPr lang="en-US" sz="3600" b="0" u="none" strike="noStrike" dirty="0">
                <a:effectLst/>
                <a:latin typeface="Times New Roman" panose="02020603050405020304" pitchFamily="18" charset="0"/>
                <a:ea typeface="Times New Roman" panose="02020603050405020304" pitchFamily="18" charset="0"/>
              </a:endParaRPr>
            </a:p>
          </p:txBody>
        </p:sp>
      </p:grpSp>
      <p:sp>
        <p:nvSpPr>
          <p:cNvPr id="20" name="Subtitle 2">
            <a:extLst>
              <a:ext uri="{FF2B5EF4-FFF2-40B4-BE49-F238E27FC236}">
                <a16:creationId xmlns:a16="http://schemas.microsoft.com/office/drawing/2014/main" id="{69E8B2E7-2D9D-4C19-A4B1-4FB329750EB3}"/>
              </a:ext>
            </a:extLst>
          </p:cNvPr>
          <p:cNvSpPr txBox="1">
            <a:spLocks/>
          </p:cNvSpPr>
          <p:nvPr/>
        </p:nvSpPr>
        <p:spPr>
          <a:xfrm>
            <a:off x="395926" y="4248325"/>
            <a:ext cx="11500701" cy="105324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3300" dirty="0"/>
              <a:t>If we play low, Declarer may just play the Ace.  </a:t>
            </a:r>
          </a:p>
          <a:p>
            <a:pPr algn="l">
              <a:lnSpc>
                <a:spcPct val="100000"/>
              </a:lnSpc>
              <a:spcBef>
                <a:spcPts val="0"/>
              </a:spcBef>
            </a:pPr>
            <a:r>
              <a:rPr lang="en-US" sz="3300" dirty="0"/>
              <a:t>Question: </a:t>
            </a:r>
            <a:r>
              <a:rPr lang="en-US" dirty="0"/>
              <a:t> </a:t>
            </a:r>
            <a:r>
              <a:rPr lang="en-US" sz="3300" dirty="0"/>
              <a:t>Should Declarer return to hand to lead low toward Ace?</a:t>
            </a:r>
            <a:endParaRPr lang="en-US" sz="3300" b="1" dirty="0"/>
          </a:p>
        </p:txBody>
      </p:sp>
      <p:grpSp>
        <p:nvGrpSpPr>
          <p:cNvPr id="6" name="Group 5">
            <a:extLst>
              <a:ext uri="{FF2B5EF4-FFF2-40B4-BE49-F238E27FC236}">
                <a16:creationId xmlns:a16="http://schemas.microsoft.com/office/drawing/2014/main" id="{1DFA8945-DD42-4A84-965C-6F2407A3B1CF}"/>
              </a:ext>
            </a:extLst>
          </p:cNvPr>
          <p:cNvGrpSpPr/>
          <p:nvPr/>
        </p:nvGrpSpPr>
        <p:grpSpPr>
          <a:xfrm>
            <a:off x="395926" y="5577165"/>
            <a:ext cx="11400148" cy="1107996"/>
            <a:chOff x="395926" y="5577165"/>
            <a:chExt cx="11400148" cy="1107996"/>
          </a:xfrm>
        </p:grpSpPr>
        <p:sp>
          <p:nvSpPr>
            <p:cNvPr id="22" name="TextBox 21">
              <a:extLst>
                <a:ext uri="{FF2B5EF4-FFF2-40B4-BE49-F238E27FC236}">
                  <a16:creationId xmlns:a16="http://schemas.microsoft.com/office/drawing/2014/main" id="{F88B4228-46AD-4635-90D3-67C9A38A3EA7}"/>
                </a:ext>
              </a:extLst>
            </p:cNvPr>
            <p:cNvSpPr txBox="1"/>
            <p:nvPr/>
          </p:nvSpPr>
          <p:spPr>
            <a:xfrm>
              <a:off x="395926" y="5577165"/>
              <a:ext cx="11400148" cy="1107996"/>
            </a:xfrm>
            <a:prstGeom prst="rect">
              <a:avLst/>
            </a:prstGeom>
            <a:noFill/>
          </p:spPr>
          <p:txBody>
            <a:bodyPr wrap="square" rtlCol="0">
              <a:spAutoFit/>
            </a:bodyPr>
            <a:lstStyle/>
            <a:p>
              <a:r>
                <a:rPr lang="en-US" sz="3300" dirty="0"/>
                <a:t>No, Declarer can’t pick up K   x opposite    and therefore calls for A</a:t>
              </a:r>
            </a:p>
            <a:p>
              <a:r>
                <a:rPr lang="en-US" sz="3300" dirty="0"/>
                <a:t>when playing for this holding, but will use J if picturing T9 &amp; K53! </a:t>
              </a:r>
            </a:p>
          </p:txBody>
        </p:sp>
        <p:pic>
          <p:nvPicPr>
            <p:cNvPr id="4" name="Picture 3">
              <a:extLst>
                <a:ext uri="{FF2B5EF4-FFF2-40B4-BE49-F238E27FC236}">
                  <a16:creationId xmlns:a16="http://schemas.microsoft.com/office/drawing/2014/main" id="{7AF9F1C3-E06C-4936-97AF-E9458DF9E022}"/>
                </a:ext>
              </a:extLst>
            </p:cNvPr>
            <p:cNvPicPr>
              <a:picLocks noChangeAspect="1"/>
            </p:cNvPicPr>
            <p:nvPr/>
          </p:nvPicPr>
          <p:blipFill>
            <a:blip r:embed="rId2"/>
            <a:stretch>
              <a:fillRect/>
            </a:stretch>
          </p:blipFill>
          <p:spPr>
            <a:xfrm>
              <a:off x="5183170" y="5675174"/>
              <a:ext cx="241956" cy="404146"/>
            </a:xfrm>
            <a:prstGeom prst="rect">
              <a:avLst/>
            </a:prstGeom>
          </p:spPr>
        </p:pic>
        <p:pic>
          <p:nvPicPr>
            <p:cNvPr id="19" name="Picture 18">
              <a:extLst>
                <a:ext uri="{FF2B5EF4-FFF2-40B4-BE49-F238E27FC236}">
                  <a16:creationId xmlns:a16="http://schemas.microsoft.com/office/drawing/2014/main" id="{5240297A-ACB4-4837-A2AE-7B1884829798}"/>
                </a:ext>
              </a:extLst>
            </p:cNvPr>
            <p:cNvPicPr>
              <a:picLocks noChangeAspect="1"/>
            </p:cNvPicPr>
            <p:nvPr/>
          </p:nvPicPr>
          <p:blipFill>
            <a:blip r:embed="rId2"/>
            <a:stretch>
              <a:fillRect/>
            </a:stretch>
          </p:blipFill>
          <p:spPr>
            <a:xfrm>
              <a:off x="7285346" y="5675174"/>
              <a:ext cx="241956" cy="404146"/>
            </a:xfrm>
            <a:prstGeom prst="rect">
              <a:avLst/>
            </a:prstGeom>
          </p:spPr>
        </p:pic>
      </p:grpSp>
      <p:sp>
        <p:nvSpPr>
          <p:cNvPr id="2" name="Slide Number Placeholder 1">
            <a:extLst>
              <a:ext uri="{FF2B5EF4-FFF2-40B4-BE49-F238E27FC236}">
                <a16:creationId xmlns:a16="http://schemas.microsoft.com/office/drawing/2014/main" id="{C54C6639-BE6C-4DA9-B4BC-737926D43812}"/>
              </a:ext>
            </a:extLst>
          </p:cNvPr>
          <p:cNvSpPr>
            <a:spLocks noGrp="1"/>
          </p:cNvSpPr>
          <p:nvPr>
            <p:ph type="sldNum" sz="quarter" idx="12"/>
          </p:nvPr>
        </p:nvSpPr>
        <p:spPr/>
        <p:txBody>
          <a:bodyPr/>
          <a:lstStyle/>
          <a:p>
            <a:fld id="{6EA0C4CC-80C1-4DE0-AEED-0D7B36537743}" type="slidenum">
              <a:rPr lang="en-US" smtClean="0"/>
              <a:t>16</a:t>
            </a:fld>
            <a:endParaRPr lang="en-US" dirty="0"/>
          </a:p>
        </p:txBody>
      </p:sp>
    </p:spTree>
    <p:extLst>
      <p:ext uri="{BB962C8B-B14F-4D97-AF65-F5344CB8AC3E}">
        <p14:creationId xmlns:p14="http://schemas.microsoft.com/office/powerpoint/2010/main" val="118656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1524000" y="399987"/>
            <a:ext cx="9144000" cy="1381679"/>
          </a:xfrm>
        </p:spPr>
        <p:txBody>
          <a:bodyPr anchor="ctr"/>
          <a:lstStyle/>
          <a:p>
            <a:r>
              <a:rPr lang="en-US" b="1" dirty="0"/>
              <a:t>Mandatory Falsecards</a:t>
            </a:r>
          </a:p>
        </p:txBody>
      </p:sp>
      <p:sp>
        <p:nvSpPr>
          <p:cNvPr id="4" name="Subtitle 2">
            <a:extLst>
              <a:ext uri="{FF2B5EF4-FFF2-40B4-BE49-F238E27FC236}">
                <a16:creationId xmlns:a16="http://schemas.microsoft.com/office/drawing/2014/main" id="{21A8DD70-64CC-4A6A-B06C-74BC4289DA6C}"/>
              </a:ext>
            </a:extLst>
          </p:cNvPr>
          <p:cNvSpPr txBox="1">
            <a:spLocks/>
          </p:cNvSpPr>
          <p:nvPr/>
        </p:nvSpPr>
        <p:spPr>
          <a:xfrm>
            <a:off x="252429" y="4262002"/>
            <a:ext cx="8193987" cy="7352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gn="l">
              <a:lnSpc>
                <a:spcPct val="100000"/>
              </a:lnSpc>
              <a:spcBef>
                <a:spcPts val="0"/>
              </a:spcBef>
            </a:pPr>
            <a:r>
              <a:rPr lang="en-US" sz="3600" dirty="0"/>
              <a:t>Declarer might now envision this situation:</a:t>
            </a:r>
          </a:p>
        </p:txBody>
      </p:sp>
      <p:grpSp>
        <p:nvGrpSpPr>
          <p:cNvPr id="5" name="Group 4">
            <a:extLst>
              <a:ext uri="{FF2B5EF4-FFF2-40B4-BE49-F238E27FC236}">
                <a16:creationId xmlns:a16="http://schemas.microsoft.com/office/drawing/2014/main" id="{3D3334F1-7736-4D89-9D04-6BBB7FBFAC21}"/>
              </a:ext>
            </a:extLst>
          </p:cNvPr>
          <p:cNvGrpSpPr/>
          <p:nvPr/>
        </p:nvGrpSpPr>
        <p:grpSpPr>
          <a:xfrm>
            <a:off x="380025" y="1657920"/>
            <a:ext cx="7906328" cy="1758513"/>
            <a:chOff x="0" y="481783"/>
            <a:chExt cx="4163568" cy="1795265"/>
          </a:xfrm>
        </p:grpSpPr>
        <p:sp>
          <p:nvSpPr>
            <p:cNvPr id="6" name="Text Box 60">
              <a:extLst>
                <a:ext uri="{FF2B5EF4-FFF2-40B4-BE49-F238E27FC236}">
                  <a16:creationId xmlns:a16="http://schemas.microsoft.com/office/drawing/2014/main" id="{7702057B-6D0C-44E3-A38B-204DA0E818E7}"/>
                </a:ext>
              </a:extLst>
            </p:cNvPr>
            <p:cNvSpPr txBox="1">
              <a:spLocks noChangeArrowheads="1"/>
            </p:cNvSpPr>
            <p:nvPr/>
          </p:nvSpPr>
          <p:spPr bwMode="auto">
            <a:xfrm>
              <a:off x="1386840" y="4817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b="0"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J</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7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 Box 61">
              <a:extLst>
                <a:ext uri="{FF2B5EF4-FFF2-40B4-BE49-F238E27FC236}">
                  <a16:creationId xmlns:a16="http://schemas.microsoft.com/office/drawing/2014/main" id="{AACD9D38-5577-4C72-8A30-45D8D0475022}"/>
                </a:ext>
              </a:extLst>
            </p:cNvPr>
            <p:cNvSpPr txBox="1">
              <a:spLocks noChangeArrowheads="1"/>
            </p:cNvSpPr>
            <p:nvPr/>
          </p:nvSpPr>
          <p:spPr bwMode="auto">
            <a:xfrm>
              <a:off x="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K </a:t>
              </a:r>
              <a:r>
                <a:rPr lang="en-GB" sz="3600" u="sng" dirty="0">
                  <a:effectLst/>
                  <a:latin typeface="Times New Roman" panose="02020603050405020304" pitchFamily="18" charset="0"/>
                  <a:ea typeface="Times New Roman" panose="02020603050405020304" pitchFamily="18" charset="0"/>
                </a:rPr>
                <a:t>4</a:t>
              </a:r>
              <a:endParaRPr lang="en-US" sz="3600" u="sng" dirty="0">
                <a:effectLst/>
                <a:latin typeface="Times New Roman" panose="02020603050405020304" pitchFamily="18" charset="0"/>
                <a:ea typeface="Times New Roman" panose="02020603050405020304" pitchFamily="18" charset="0"/>
              </a:endParaRPr>
            </a:p>
          </p:txBody>
        </p:sp>
        <p:sp>
          <p:nvSpPr>
            <p:cNvPr id="8" name="Text Box 62">
              <a:extLst>
                <a:ext uri="{FF2B5EF4-FFF2-40B4-BE49-F238E27FC236}">
                  <a16:creationId xmlns:a16="http://schemas.microsoft.com/office/drawing/2014/main" id="{760EBE8A-AF45-4892-AAC4-F6954D5E78D1}"/>
                </a:ext>
              </a:extLst>
            </p:cNvPr>
            <p:cNvSpPr txBox="1">
              <a:spLocks noChangeArrowheads="1"/>
            </p:cNvSpPr>
            <p:nvPr/>
          </p:nvSpPr>
          <p:spPr bwMode="auto">
            <a:xfrm>
              <a:off x="277368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T 9 </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 Box 63">
              <a:extLst>
                <a:ext uri="{FF2B5EF4-FFF2-40B4-BE49-F238E27FC236}">
                  <a16:creationId xmlns:a16="http://schemas.microsoft.com/office/drawing/2014/main" id="{BD6229D6-A4E9-4508-B2DD-E34093D56042}"/>
                </a:ext>
              </a:extLst>
            </p:cNvPr>
            <p:cNvSpPr txBox="1">
              <a:spLocks noChangeArrowheads="1"/>
            </p:cNvSpPr>
            <p:nvPr/>
          </p:nvSpPr>
          <p:spPr bwMode="auto">
            <a:xfrm>
              <a:off x="1386840" y="16769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Q 8 6 </a:t>
              </a:r>
              <a:r>
                <a:rPr lang="en-GB" sz="3600" b="1" u="sng" dirty="0">
                  <a:latin typeface="Times New Roman" panose="02020603050405020304" pitchFamily="18" charset="0"/>
                  <a:ea typeface="Times New Roman" panose="02020603050405020304" pitchFamily="18" charset="0"/>
                </a:rPr>
                <a:t>2</a:t>
              </a:r>
              <a:endParaRPr lang="en-US" sz="3600" b="1" u="sng" dirty="0">
                <a:effectLst/>
                <a:latin typeface="Times New Roman" panose="02020603050405020304" pitchFamily="18" charset="0"/>
                <a:ea typeface="Times New Roman" panose="02020603050405020304" pitchFamily="18" charset="0"/>
              </a:endParaRPr>
            </a:p>
          </p:txBody>
        </p:sp>
        <p:sp>
          <p:nvSpPr>
            <p:cNvPr id="10" name="Text Box 64">
              <a:extLst>
                <a:ext uri="{FF2B5EF4-FFF2-40B4-BE49-F238E27FC236}">
                  <a16:creationId xmlns:a16="http://schemas.microsoft.com/office/drawing/2014/main" id="{F880F551-4D06-4229-9302-36D592847D2F}"/>
                </a:ext>
              </a:extLst>
            </p:cNvPr>
            <p:cNvSpPr txBox="1">
              <a:spLocks noChangeArrowheads="1"/>
            </p:cNvSpPr>
            <p:nvPr/>
          </p:nvSpPr>
          <p:spPr bwMode="auto">
            <a:xfrm>
              <a:off x="138684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a:t>
              </a:r>
              <a:endParaRPr lang="en-US" b="1" u="sng" dirty="0">
                <a:effectLst/>
                <a:latin typeface="Times New Roman" panose="02020603050405020304" pitchFamily="18" charset="0"/>
                <a:ea typeface="Times New Roman" panose="02020603050405020304" pitchFamily="18" charset="0"/>
              </a:endParaRPr>
            </a:p>
          </p:txBody>
        </p:sp>
      </p:grpSp>
      <p:grpSp>
        <p:nvGrpSpPr>
          <p:cNvPr id="19" name="Group 18">
            <a:extLst>
              <a:ext uri="{FF2B5EF4-FFF2-40B4-BE49-F238E27FC236}">
                <a16:creationId xmlns:a16="http://schemas.microsoft.com/office/drawing/2014/main" id="{4FEFADD1-B2EF-4E8C-9090-DCA2F8A708B2}"/>
              </a:ext>
            </a:extLst>
          </p:cNvPr>
          <p:cNvGrpSpPr/>
          <p:nvPr/>
        </p:nvGrpSpPr>
        <p:grpSpPr>
          <a:xfrm>
            <a:off x="380024" y="4879858"/>
            <a:ext cx="7906328" cy="1758513"/>
            <a:chOff x="0" y="481783"/>
            <a:chExt cx="4163568" cy="1795265"/>
          </a:xfrm>
        </p:grpSpPr>
        <p:sp>
          <p:nvSpPr>
            <p:cNvPr id="20" name="Text Box 60">
              <a:extLst>
                <a:ext uri="{FF2B5EF4-FFF2-40B4-BE49-F238E27FC236}">
                  <a16:creationId xmlns:a16="http://schemas.microsoft.com/office/drawing/2014/main" id="{3FD03E51-C68E-43D3-89E6-AFC581064B1B}"/>
                </a:ext>
              </a:extLst>
            </p:cNvPr>
            <p:cNvSpPr txBox="1">
              <a:spLocks noChangeArrowheads="1"/>
            </p:cNvSpPr>
            <p:nvPr/>
          </p:nvSpPr>
          <p:spPr bwMode="auto">
            <a:xfrm>
              <a:off x="1386840" y="4817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b="0"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J</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7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Text Box 61">
              <a:extLst>
                <a:ext uri="{FF2B5EF4-FFF2-40B4-BE49-F238E27FC236}">
                  <a16:creationId xmlns:a16="http://schemas.microsoft.com/office/drawing/2014/main" id="{04404B28-1615-411C-9B0C-91C541724BA9}"/>
                </a:ext>
              </a:extLst>
            </p:cNvPr>
            <p:cNvSpPr txBox="1">
              <a:spLocks noChangeArrowheads="1"/>
            </p:cNvSpPr>
            <p:nvPr/>
          </p:nvSpPr>
          <p:spPr bwMode="auto">
            <a:xfrm>
              <a:off x="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K 5 </a:t>
              </a:r>
              <a:r>
                <a:rPr lang="en-GB" sz="3600" u="sng" dirty="0">
                  <a:effectLst/>
                  <a:latin typeface="Times New Roman" panose="02020603050405020304" pitchFamily="18" charset="0"/>
                  <a:ea typeface="Times New Roman" panose="02020603050405020304" pitchFamily="18" charset="0"/>
                </a:rPr>
                <a:t>4</a:t>
              </a:r>
              <a:endParaRPr lang="en-US" sz="3600" u="sng" dirty="0">
                <a:effectLst/>
                <a:latin typeface="Times New Roman" panose="02020603050405020304" pitchFamily="18" charset="0"/>
                <a:ea typeface="Times New Roman" panose="02020603050405020304" pitchFamily="18" charset="0"/>
              </a:endParaRPr>
            </a:p>
          </p:txBody>
        </p:sp>
        <p:sp>
          <p:nvSpPr>
            <p:cNvPr id="22" name="Text Box 62">
              <a:extLst>
                <a:ext uri="{FF2B5EF4-FFF2-40B4-BE49-F238E27FC236}">
                  <a16:creationId xmlns:a16="http://schemas.microsoft.com/office/drawing/2014/main" id="{2B75E465-9FBD-4C63-ADEE-410CBFC5ECF1}"/>
                </a:ext>
              </a:extLst>
            </p:cNvPr>
            <p:cNvSpPr txBox="1">
              <a:spLocks noChangeArrowheads="1"/>
            </p:cNvSpPr>
            <p:nvPr/>
          </p:nvSpPr>
          <p:spPr bwMode="auto">
            <a:xfrm>
              <a:off x="277368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T 9</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3" name="Text Box 63">
              <a:extLst>
                <a:ext uri="{FF2B5EF4-FFF2-40B4-BE49-F238E27FC236}">
                  <a16:creationId xmlns:a16="http://schemas.microsoft.com/office/drawing/2014/main" id="{F44B8B0B-F590-41A8-93B2-BA84344DF8EE}"/>
                </a:ext>
              </a:extLst>
            </p:cNvPr>
            <p:cNvSpPr txBox="1">
              <a:spLocks noChangeArrowheads="1"/>
            </p:cNvSpPr>
            <p:nvPr/>
          </p:nvSpPr>
          <p:spPr bwMode="auto">
            <a:xfrm>
              <a:off x="1386840" y="16769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Q 8 6 </a:t>
              </a:r>
              <a:r>
                <a:rPr lang="en-GB" sz="3600" b="1" u="sng" dirty="0">
                  <a:latin typeface="Times New Roman" panose="02020603050405020304" pitchFamily="18" charset="0"/>
                  <a:ea typeface="Times New Roman" panose="02020603050405020304" pitchFamily="18" charset="0"/>
                </a:rPr>
                <a:t>2</a:t>
              </a:r>
              <a:endParaRPr lang="en-US" sz="3600" b="1" u="sng" dirty="0">
                <a:effectLst/>
                <a:latin typeface="Times New Roman" panose="02020603050405020304" pitchFamily="18" charset="0"/>
                <a:ea typeface="Times New Roman" panose="02020603050405020304" pitchFamily="18" charset="0"/>
              </a:endParaRPr>
            </a:p>
          </p:txBody>
        </p:sp>
        <p:sp>
          <p:nvSpPr>
            <p:cNvPr id="24" name="Text Box 64">
              <a:extLst>
                <a:ext uri="{FF2B5EF4-FFF2-40B4-BE49-F238E27FC236}">
                  <a16:creationId xmlns:a16="http://schemas.microsoft.com/office/drawing/2014/main" id="{6F31FB8F-CAE8-40AA-9301-5BE3E1742CC4}"/>
                </a:ext>
              </a:extLst>
            </p:cNvPr>
            <p:cNvSpPr txBox="1">
              <a:spLocks noChangeArrowheads="1"/>
            </p:cNvSpPr>
            <p:nvPr/>
          </p:nvSpPr>
          <p:spPr bwMode="auto">
            <a:xfrm>
              <a:off x="138684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a:t>
              </a:r>
              <a:endParaRPr lang="en-US" b="1" u="sng" dirty="0">
                <a:effectLst/>
                <a:latin typeface="Times New Roman" panose="02020603050405020304" pitchFamily="18" charset="0"/>
                <a:ea typeface="Times New Roman" panose="02020603050405020304" pitchFamily="18" charset="0"/>
              </a:endParaRPr>
            </a:p>
          </p:txBody>
        </p:sp>
      </p:grpSp>
      <p:sp>
        <p:nvSpPr>
          <p:cNvPr id="25" name="Subtitle 2">
            <a:extLst>
              <a:ext uri="{FF2B5EF4-FFF2-40B4-BE49-F238E27FC236}">
                <a16:creationId xmlns:a16="http://schemas.microsoft.com/office/drawing/2014/main" id="{60657CF3-106C-4AC0-B40D-0F080286B6F4}"/>
              </a:ext>
            </a:extLst>
          </p:cNvPr>
          <p:cNvSpPr txBox="1">
            <a:spLocks/>
          </p:cNvSpPr>
          <p:nvPr/>
        </p:nvSpPr>
        <p:spPr>
          <a:xfrm>
            <a:off x="8578392" y="1613202"/>
            <a:ext cx="2809188" cy="180323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nSpc>
                <a:spcPct val="100000"/>
              </a:lnSpc>
              <a:spcBef>
                <a:spcPts val="0"/>
              </a:spcBef>
            </a:pPr>
            <a:r>
              <a:rPr lang="en-US" sz="3600" dirty="0"/>
              <a:t>What card should East Play &amp; why?</a:t>
            </a:r>
          </a:p>
        </p:txBody>
      </p:sp>
      <p:sp>
        <p:nvSpPr>
          <p:cNvPr id="26" name="Subtitle 2">
            <a:extLst>
              <a:ext uri="{FF2B5EF4-FFF2-40B4-BE49-F238E27FC236}">
                <a16:creationId xmlns:a16="http://schemas.microsoft.com/office/drawing/2014/main" id="{04D5BAEE-0327-4D1A-92CA-350B86EBB4B8}"/>
              </a:ext>
            </a:extLst>
          </p:cNvPr>
          <p:cNvSpPr txBox="1">
            <a:spLocks/>
          </p:cNvSpPr>
          <p:nvPr/>
        </p:nvSpPr>
        <p:spPr>
          <a:xfrm>
            <a:off x="8700940" y="4262002"/>
            <a:ext cx="2809188" cy="23987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nSpc>
                <a:spcPct val="100000"/>
              </a:lnSpc>
              <a:spcBef>
                <a:spcPts val="0"/>
              </a:spcBef>
            </a:pPr>
            <a:r>
              <a:rPr lang="en-US" sz="3600" dirty="0"/>
              <a:t>Here South would need to return and lead the Q.</a:t>
            </a:r>
          </a:p>
        </p:txBody>
      </p:sp>
      <p:sp>
        <p:nvSpPr>
          <p:cNvPr id="27" name="Subtitle 2">
            <a:extLst>
              <a:ext uri="{FF2B5EF4-FFF2-40B4-BE49-F238E27FC236}">
                <a16:creationId xmlns:a16="http://schemas.microsoft.com/office/drawing/2014/main" id="{71DBC84A-B82B-49E9-8786-C9663AD30BB1}"/>
              </a:ext>
            </a:extLst>
          </p:cNvPr>
          <p:cNvSpPr txBox="1">
            <a:spLocks/>
          </p:cNvSpPr>
          <p:nvPr/>
        </p:nvSpPr>
        <p:spPr>
          <a:xfrm>
            <a:off x="236192" y="3441568"/>
            <a:ext cx="11955807" cy="7352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gn="l">
              <a:lnSpc>
                <a:spcPct val="100000"/>
              </a:lnSpc>
              <a:spcBef>
                <a:spcPts val="0"/>
              </a:spcBef>
            </a:pPr>
            <a:r>
              <a:rPr lang="en-US" sz="3600" dirty="0"/>
              <a:t>Failure to find the mandatory play makes Declarer try the Ace!</a:t>
            </a:r>
          </a:p>
        </p:txBody>
      </p:sp>
      <p:sp>
        <p:nvSpPr>
          <p:cNvPr id="3" name="Slide Number Placeholder 2">
            <a:extLst>
              <a:ext uri="{FF2B5EF4-FFF2-40B4-BE49-F238E27FC236}">
                <a16:creationId xmlns:a16="http://schemas.microsoft.com/office/drawing/2014/main" id="{0E7CBE14-8DDB-489B-9643-71F9FB91B1F4}"/>
              </a:ext>
            </a:extLst>
          </p:cNvPr>
          <p:cNvSpPr>
            <a:spLocks noGrp="1"/>
          </p:cNvSpPr>
          <p:nvPr>
            <p:ph type="sldNum" sz="quarter" idx="12"/>
          </p:nvPr>
        </p:nvSpPr>
        <p:spPr/>
        <p:txBody>
          <a:bodyPr/>
          <a:lstStyle/>
          <a:p>
            <a:fld id="{6EA0C4CC-80C1-4DE0-AEED-0D7B36537743}" type="slidenum">
              <a:rPr lang="en-US" smtClean="0"/>
              <a:t>17</a:t>
            </a:fld>
            <a:endParaRPr lang="en-US" dirty="0"/>
          </a:p>
        </p:txBody>
      </p:sp>
    </p:spTree>
    <p:extLst>
      <p:ext uri="{BB962C8B-B14F-4D97-AF65-F5344CB8AC3E}">
        <p14:creationId xmlns:p14="http://schemas.microsoft.com/office/powerpoint/2010/main" val="297926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1524000" y="399987"/>
            <a:ext cx="9144000" cy="1381679"/>
          </a:xfrm>
        </p:spPr>
        <p:txBody>
          <a:bodyPr anchor="ctr"/>
          <a:lstStyle/>
          <a:p>
            <a:r>
              <a:rPr lang="en-US" b="1" dirty="0"/>
              <a:t>Mandatory Falsecards</a:t>
            </a:r>
          </a:p>
        </p:txBody>
      </p:sp>
      <p:sp>
        <p:nvSpPr>
          <p:cNvPr id="4" name="Subtitle 2">
            <a:extLst>
              <a:ext uri="{FF2B5EF4-FFF2-40B4-BE49-F238E27FC236}">
                <a16:creationId xmlns:a16="http://schemas.microsoft.com/office/drawing/2014/main" id="{21A8DD70-64CC-4A6A-B06C-74BC4289DA6C}"/>
              </a:ext>
            </a:extLst>
          </p:cNvPr>
          <p:cNvSpPr txBox="1">
            <a:spLocks/>
          </p:cNvSpPr>
          <p:nvPr/>
        </p:nvSpPr>
        <p:spPr>
          <a:xfrm>
            <a:off x="252429" y="4262002"/>
            <a:ext cx="8193987" cy="7352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gn="l">
              <a:lnSpc>
                <a:spcPct val="100000"/>
              </a:lnSpc>
              <a:spcBef>
                <a:spcPts val="0"/>
              </a:spcBef>
            </a:pPr>
            <a:r>
              <a:rPr lang="en-US" sz="3600" dirty="0"/>
              <a:t>Declarer might now envision this situation:</a:t>
            </a:r>
          </a:p>
        </p:txBody>
      </p:sp>
      <p:grpSp>
        <p:nvGrpSpPr>
          <p:cNvPr id="5" name="Group 4">
            <a:extLst>
              <a:ext uri="{FF2B5EF4-FFF2-40B4-BE49-F238E27FC236}">
                <a16:creationId xmlns:a16="http://schemas.microsoft.com/office/drawing/2014/main" id="{3D3334F1-7736-4D89-9D04-6BBB7FBFAC21}"/>
              </a:ext>
            </a:extLst>
          </p:cNvPr>
          <p:cNvGrpSpPr/>
          <p:nvPr/>
        </p:nvGrpSpPr>
        <p:grpSpPr>
          <a:xfrm>
            <a:off x="380025" y="1657920"/>
            <a:ext cx="7906328" cy="1758513"/>
            <a:chOff x="0" y="481783"/>
            <a:chExt cx="4163568" cy="1795265"/>
          </a:xfrm>
        </p:grpSpPr>
        <p:sp>
          <p:nvSpPr>
            <p:cNvPr id="6" name="Text Box 60">
              <a:extLst>
                <a:ext uri="{FF2B5EF4-FFF2-40B4-BE49-F238E27FC236}">
                  <a16:creationId xmlns:a16="http://schemas.microsoft.com/office/drawing/2014/main" id="{7702057B-6D0C-44E3-A38B-204DA0E818E7}"/>
                </a:ext>
              </a:extLst>
            </p:cNvPr>
            <p:cNvSpPr txBox="1">
              <a:spLocks noChangeArrowheads="1"/>
            </p:cNvSpPr>
            <p:nvPr/>
          </p:nvSpPr>
          <p:spPr bwMode="auto">
            <a:xfrm>
              <a:off x="1386840" y="4817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b="0"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J</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 Box 61">
              <a:extLst>
                <a:ext uri="{FF2B5EF4-FFF2-40B4-BE49-F238E27FC236}">
                  <a16:creationId xmlns:a16="http://schemas.microsoft.com/office/drawing/2014/main" id="{AACD9D38-5577-4C72-8A30-45D8D0475022}"/>
                </a:ext>
              </a:extLst>
            </p:cNvPr>
            <p:cNvSpPr txBox="1">
              <a:spLocks noChangeArrowheads="1"/>
            </p:cNvSpPr>
            <p:nvPr/>
          </p:nvSpPr>
          <p:spPr bwMode="auto">
            <a:xfrm>
              <a:off x="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u="sng" dirty="0">
                  <a:effectLst/>
                  <a:latin typeface="Times New Roman" panose="02020603050405020304" pitchFamily="18" charset="0"/>
                  <a:ea typeface="Times New Roman" panose="02020603050405020304" pitchFamily="18" charset="0"/>
                </a:rPr>
                <a:t>4</a:t>
              </a:r>
              <a:endParaRPr lang="en-US" sz="3600" u="sng" dirty="0">
                <a:effectLst/>
                <a:latin typeface="Times New Roman" panose="02020603050405020304" pitchFamily="18" charset="0"/>
                <a:ea typeface="Times New Roman" panose="02020603050405020304" pitchFamily="18" charset="0"/>
              </a:endParaRPr>
            </a:p>
          </p:txBody>
        </p:sp>
        <p:sp>
          <p:nvSpPr>
            <p:cNvPr id="8" name="Text Box 62">
              <a:extLst>
                <a:ext uri="{FF2B5EF4-FFF2-40B4-BE49-F238E27FC236}">
                  <a16:creationId xmlns:a16="http://schemas.microsoft.com/office/drawing/2014/main" id="{760EBE8A-AF45-4892-AAC4-F6954D5E78D1}"/>
                </a:ext>
              </a:extLst>
            </p:cNvPr>
            <p:cNvSpPr txBox="1">
              <a:spLocks noChangeArrowheads="1"/>
            </p:cNvSpPr>
            <p:nvPr/>
          </p:nvSpPr>
          <p:spPr bwMode="auto">
            <a:xfrm>
              <a:off x="277368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K T 8 </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 Box 63">
              <a:extLst>
                <a:ext uri="{FF2B5EF4-FFF2-40B4-BE49-F238E27FC236}">
                  <a16:creationId xmlns:a16="http://schemas.microsoft.com/office/drawing/2014/main" id="{BD6229D6-A4E9-4508-B2DD-E34093D56042}"/>
                </a:ext>
              </a:extLst>
            </p:cNvPr>
            <p:cNvSpPr txBox="1">
              <a:spLocks noChangeArrowheads="1"/>
            </p:cNvSpPr>
            <p:nvPr/>
          </p:nvSpPr>
          <p:spPr bwMode="auto">
            <a:xfrm>
              <a:off x="1386840" y="16769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Q 9 7 6 </a:t>
              </a:r>
              <a:r>
                <a:rPr lang="en-GB" sz="3600" b="1" u="sng" dirty="0">
                  <a:latin typeface="Times New Roman" panose="02020603050405020304" pitchFamily="18" charset="0"/>
                  <a:ea typeface="Times New Roman" panose="02020603050405020304" pitchFamily="18" charset="0"/>
                </a:rPr>
                <a:t>2</a:t>
              </a:r>
              <a:endParaRPr lang="en-US" sz="3600" b="1" u="sng" dirty="0">
                <a:effectLst/>
                <a:latin typeface="Times New Roman" panose="02020603050405020304" pitchFamily="18" charset="0"/>
                <a:ea typeface="Times New Roman" panose="02020603050405020304" pitchFamily="18" charset="0"/>
              </a:endParaRPr>
            </a:p>
          </p:txBody>
        </p:sp>
        <p:sp>
          <p:nvSpPr>
            <p:cNvPr id="10" name="Text Box 64">
              <a:extLst>
                <a:ext uri="{FF2B5EF4-FFF2-40B4-BE49-F238E27FC236}">
                  <a16:creationId xmlns:a16="http://schemas.microsoft.com/office/drawing/2014/main" id="{F880F551-4D06-4229-9302-36D592847D2F}"/>
                </a:ext>
              </a:extLst>
            </p:cNvPr>
            <p:cNvSpPr txBox="1">
              <a:spLocks noChangeArrowheads="1"/>
            </p:cNvSpPr>
            <p:nvPr/>
          </p:nvSpPr>
          <p:spPr bwMode="auto">
            <a:xfrm>
              <a:off x="138684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n-GB" b="0" u="none" strike="noStrike" dirty="0">
                  <a:effectLst/>
                  <a:latin typeface="Times New Roman" panose="02020603050405020304" pitchFamily="18" charset="0"/>
                  <a:ea typeface="Times New Roman" panose="02020603050405020304" pitchFamily="18" charset="0"/>
                </a:rPr>
                <a:t>NT </a:t>
              </a:r>
              <a:endParaRPr lang="en-US" b="1" u="sng" dirty="0">
                <a:effectLst/>
                <a:latin typeface="Times New Roman" panose="02020603050405020304" pitchFamily="18" charset="0"/>
                <a:ea typeface="Times New Roman" panose="02020603050405020304" pitchFamily="18" charset="0"/>
              </a:endParaRPr>
            </a:p>
          </p:txBody>
        </p:sp>
      </p:grpSp>
      <p:grpSp>
        <p:nvGrpSpPr>
          <p:cNvPr id="19" name="Group 18">
            <a:extLst>
              <a:ext uri="{FF2B5EF4-FFF2-40B4-BE49-F238E27FC236}">
                <a16:creationId xmlns:a16="http://schemas.microsoft.com/office/drawing/2014/main" id="{4FEFADD1-B2EF-4E8C-9090-DCA2F8A708B2}"/>
              </a:ext>
            </a:extLst>
          </p:cNvPr>
          <p:cNvGrpSpPr/>
          <p:nvPr/>
        </p:nvGrpSpPr>
        <p:grpSpPr>
          <a:xfrm>
            <a:off x="380024" y="4879858"/>
            <a:ext cx="7906328" cy="1758513"/>
            <a:chOff x="0" y="481783"/>
            <a:chExt cx="4163568" cy="1795265"/>
          </a:xfrm>
        </p:grpSpPr>
        <p:sp>
          <p:nvSpPr>
            <p:cNvPr id="20" name="Text Box 60">
              <a:extLst>
                <a:ext uri="{FF2B5EF4-FFF2-40B4-BE49-F238E27FC236}">
                  <a16:creationId xmlns:a16="http://schemas.microsoft.com/office/drawing/2014/main" id="{3FD03E51-C68E-43D3-89E6-AFC581064B1B}"/>
                </a:ext>
              </a:extLst>
            </p:cNvPr>
            <p:cNvSpPr txBox="1">
              <a:spLocks noChangeArrowheads="1"/>
            </p:cNvSpPr>
            <p:nvPr/>
          </p:nvSpPr>
          <p:spPr bwMode="auto">
            <a:xfrm>
              <a:off x="1386840" y="4817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b="0"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J</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7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Text Box 61">
              <a:extLst>
                <a:ext uri="{FF2B5EF4-FFF2-40B4-BE49-F238E27FC236}">
                  <a16:creationId xmlns:a16="http://schemas.microsoft.com/office/drawing/2014/main" id="{04404B28-1615-411C-9B0C-91C541724BA9}"/>
                </a:ext>
              </a:extLst>
            </p:cNvPr>
            <p:cNvSpPr txBox="1">
              <a:spLocks noChangeArrowheads="1"/>
            </p:cNvSpPr>
            <p:nvPr/>
          </p:nvSpPr>
          <p:spPr bwMode="auto">
            <a:xfrm>
              <a:off x="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K 5 </a:t>
              </a:r>
              <a:r>
                <a:rPr lang="en-GB" sz="3600" u="sng" dirty="0">
                  <a:effectLst/>
                  <a:latin typeface="Times New Roman" panose="02020603050405020304" pitchFamily="18" charset="0"/>
                  <a:ea typeface="Times New Roman" panose="02020603050405020304" pitchFamily="18" charset="0"/>
                </a:rPr>
                <a:t>4</a:t>
              </a:r>
              <a:endParaRPr lang="en-US" sz="3600" u="sng" dirty="0">
                <a:effectLst/>
                <a:latin typeface="Times New Roman" panose="02020603050405020304" pitchFamily="18" charset="0"/>
                <a:ea typeface="Times New Roman" panose="02020603050405020304" pitchFamily="18" charset="0"/>
              </a:endParaRPr>
            </a:p>
          </p:txBody>
        </p:sp>
        <p:sp>
          <p:nvSpPr>
            <p:cNvPr id="22" name="Text Box 62">
              <a:extLst>
                <a:ext uri="{FF2B5EF4-FFF2-40B4-BE49-F238E27FC236}">
                  <a16:creationId xmlns:a16="http://schemas.microsoft.com/office/drawing/2014/main" id="{2B75E465-9FBD-4C63-ADEE-410CBFC5ECF1}"/>
                </a:ext>
              </a:extLst>
            </p:cNvPr>
            <p:cNvSpPr txBox="1">
              <a:spLocks noChangeArrowheads="1"/>
            </p:cNvSpPr>
            <p:nvPr/>
          </p:nvSpPr>
          <p:spPr bwMode="auto">
            <a:xfrm>
              <a:off x="277368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T 8</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3" name="Text Box 63">
              <a:extLst>
                <a:ext uri="{FF2B5EF4-FFF2-40B4-BE49-F238E27FC236}">
                  <a16:creationId xmlns:a16="http://schemas.microsoft.com/office/drawing/2014/main" id="{F44B8B0B-F590-41A8-93B2-BA84344DF8EE}"/>
                </a:ext>
              </a:extLst>
            </p:cNvPr>
            <p:cNvSpPr txBox="1">
              <a:spLocks noChangeArrowheads="1"/>
            </p:cNvSpPr>
            <p:nvPr/>
          </p:nvSpPr>
          <p:spPr bwMode="auto">
            <a:xfrm>
              <a:off x="1386840" y="16769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Q 8 6 </a:t>
              </a:r>
              <a:r>
                <a:rPr lang="en-GB" sz="3600" b="1" u="sng" dirty="0">
                  <a:latin typeface="Times New Roman" panose="02020603050405020304" pitchFamily="18" charset="0"/>
                  <a:ea typeface="Times New Roman" panose="02020603050405020304" pitchFamily="18" charset="0"/>
                </a:rPr>
                <a:t>2</a:t>
              </a:r>
              <a:endParaRPr lang="en-US" sz="3600" b="1" u="sng" dirty="0">
                <a:effectLst/>
                <a:latin typeface="Times New Roman" panose="02020603050405020304" pitchFamily="18" charset="0"/>
                <a:ea typeface="Times New Roman" panose="02020603050405020304" pitchFamily="18" charset="0"/>
              </a:endParaRPr>
            </a:p>
          </p:txBody>
        </p:sp>
        <p:sp>
          <p:nvSpPr>
            <p:cNvPr id="24" name="Text Box 64">
              <a:extLst>
                <a:ext uri="{FF2B5EF4-FFF2-40B4-BE49-F238E27FC236}">
                  <a16:creationId xmlns:a16="http://schemas.microsoft.com/office/drawing/2014/main" id="{6F31FB8F-CAE8-40AA-9301-5BE3E1742CC4}"/>
                </a:ext>
              </a:extLst>
            </p:cNvPr>
            <p:cNvSpPr txBox="1">
              <a:spLocks noChangeArrowheads="1"/>
            </p:cNvSpPr>
            <p:nvPr/>
          </p:nvSpPr>
          <p:spPr bwMode="auto">
            <a:xfrm>
              <a:off x="138684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a:t>
              </a:r>
              <a:endParaRPr lang="en-US" b="1" u="sng" dirty="0">
                <a:effectLst/>
                <a:latin typeface="Times New Roman" panose="02020603050405020304" pitchFamily="18" charset="0"/>
                <a:ea typeface="Times New Roman" panose="02020603050405020304" pitchFamily="18" charset="0"/>
              </a:endParaRPr>
            </a:p>
          </p:txBody>
        </p:sp>
      </p:grpSp>
      <p:sp>
        <p:nvSpPr>
          <p:cNvPr id="25" name="Subtitle 2">
            <a:extLst>
              <a:ext uri="{FF2B5EF4-FFF2-40B4-BE49-F238E27FC236}">
                <a16:creationId xmlns:a16="http://schemas.microsoft.com/office/drawing/2014/main" id="{60657CF3-106C-4AC0-B40D-0F080286B6F4}"/>
              </a:ext>
            </a:extLst>
          </p:cNvPr>
          <p:cNvSpPr txBox="1">
            <a:spLocks/>
          </p:cNvSpPr>
          <p:nvPr/>
        </p:nvSpPr>
        <p:spPr>
          <a:xfrm>
            <a:off x="8578392" y="1613202"/>
            <a:ext cx="2809188" cy="180323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nSpc>
                <a:spcPct val="100000"/>
              </a:lnSpc>
              <a:spcBef>
                <a:spcPts val="0"/>
              </a:spcBef>
            </a:pPr>
            <a:r>
              <a:rPr lang="en-US" sz="3600" dirty="0"/>
              <a:t>What card should East Play &amp; why?</a:t>
            </a:r>
          </a:p>
        </p:txBody>
      </p:sp>
      <p:sp>
        <p:nvSpPr>
          <p:cNvPr id="26" name="Subtitle 2">
            <a:extLst>
              <a:ext uri="{FF2B5EF4-FFF2-40B4-BE49-F238E27FC236}">
                <a16:creationId xmlns:a16="http://schemas.microsoft.com/office/drawing/2014/main" id="{04D5BAEE-0327-4D1A-92CA-350B86EBB4B8}"/>
              </a:ext>
            </a:extLst>
          </p:cNvPr>
          <p:cNvSpPr txBox="1">
            <a:spLocks/>
          </p:cNvSpPr>
          <p:nvPr/>
        </p:nvSpPr>
        <p:spPr>
          <a:xfrm>
            <a:off x="8700940" y="4262002"/>
            <a:ext cx="2809188" cy="23987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nSpc>
                <a:spcPct val="100000"/>
              </a:lnSpc>
              <a:spcBef>
                <a:spcPts val="0"/>
              </a:spcBef>
            </a:pPr>
            <a:r>
              <a:rPr lang="en-US" sz="3600" dirty="0"/>
              <a:t>Here South would need to return and lead the Q.</a:t>
            </a:r>
          </a:p>
        </p:txBody>
      </p:sp>
      <p:sp>
        <p:nvSpPr>
          <p:cNvPr id="27" name="Subtitle 2">
            <a:extLst>
              <a:ext uri="{FF2B5EF4-FFF2-40B4-BE49-F238E27FC236}">
                <a16:creationId xmlns:a16="http://schemas.microsoft.com/office/drawing/2014/main" id="{71DBC84A-B82B-49E9-8786-C9663AD30BB1}"/>
              </a:ext>
            </a:extLst>
          </p:cNvPr>
          <p:cNvSpPr txBox="1">
            <a:spLocks/>
          </p:cNvSpPr>
          <p:nvPr/>
        </p:nvSpPr>
        <p:spPr>
          <a:xfrm>
            <a:off x="236192" y="3441568"/>
            <a:ext cx="11955807" cy="7352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gn="l">
              <a:lnSpc>
                <a:spcPct val="100000"/>
              </a:lnSpc>
              <a:spcBef>
                <a:spcPts val="0"/>
              </a:spcBef>
            </a:pPr>
            <a:r>
              <a:rPr lang="en-US" sz="3600" dirty="0"/>
              <a:t>Failure to find the mandatory play makes Declarer try the Ace!</a:t>
            </a:r>
          </a:p>
        </p:txBody>
      </p:sp>
      <p:sp>
        <p:nvSpPr>
          <p:cNvPr id="3" name="Slide Number Placeholder 2">
            <a:extLst>
              <a:ext uri="{FF2B5EF4-FFF2-40B4-BE49-F238E27FC236}">
                <a16:creationId xmlns:a16="http://schemas.microsoft.com/office/drawing/2014/main" id="{83872283-4A77-4654-9D3C-D7C669510091}"/>
              </a:ext>
            </a:extLst>
          </p:cNvPr>
          <p:cNvSpPr>
            <a:spLocks noGrp="1"/>
          </p:cNvSpPr>
          <p:nvPr>
            <p:ph type="sldNum" sz="quarter" idx="12"/>
          </p:nvPr>
        </p:nvSpPr>
        <p:spPr/>
        <p:txBody>
          <a:bodyPr/>
          <a:lstStyle/>
          <a:p>
            <a:fld id="{6EA0C4CC-80C1-4DE0-AEED-0D7B36537743}" type="slidenum">
              <a:rPr lang="en-US" smtClean="0"/>
              <a:t>18</a:t>
            </a:fld>
            <a:endParaRPr lang="en-US" dirty="0"/>
          </a:p>
        </p:txBody>
      </p:sp>
    </p:spTree>
    <p:extLst>
      <p:ext uri="{BB962C8B-B14F-4D97-AF65-F5344CB8AC3E}">
        <p14:creationId xmlns:p14="http://schemas.microsoft.com/office/powerpoint/2010/main" val="186840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1524000" y="399987"/>
            <a:ext cx="9144000" cy="1381679"/>
          </a:xfrm>
        </p:spPr>
        <p:txBody>
          <a:bodyPr anchor="ctr"/>
          <a:lstStyle/>
          <a:p>
            <a:r>
              <a:rPr lang="en-US" b="1" dirty="0"/>
              <a:t>Mandatory Falsecards</a:t>
            </a:r>
          </a:p>
        </p:txBody>
      </p:sp>
      <p:sp>
        <p:nvSpPr>
          <p:cNvPr id="4" name="Subtitle 2">
            <a:extLst>
              <a:ext uri="{FF2B5EF4-FFF2-40B4-BE49-F238E27FC236}">
                <a16:creationId xmlns:a16="http://schemas.microsoft.com/office/drawing/2014/main" id="{21A8DD70-64CC-4A6A-B06C-74BC4289DA6C}"/>
              </a:ext>
            </a:extLst>
          </p:cNvPr>
          <p:cNvSpPr txBox="1">
            <a:spLocks/>
          </p:cNvSpPr>
          <p:nvPr/>
        </p:nvSpPr>
        <p:spPr>
          <a:xfrm>
            <a:off x="252429" y="4262002"/>
            <a:ext cx="8193987" cy="7352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gn="l">
              <a:lnSpc>
                <a:spcPct val="100000"/>
              </a:lnSpc>
              <a:spcBef>
                <a:spcPts val="0"/>
              </a:spcBef>
            </a:pPr>
            <a:r>
              <a:rPr lang="en-US" sz="3600" dirty="0"/>
              <a:t>Declarer might now envision this situation:</a:t>
            </a:r>
          </a:p>
        </p:txBody>
      </p:sp>
      <p:grpSp>
        <p:nvGrpSpPr>
          <p:cNvPr id="5" name="Group 4">
            <a:extLst>
              <a:ext uri="{FF2B5EF4-FFF2-40B4-BE49-F238E27FC236}">
                <a16:creationId xmlns:a16="http://schemas.microsoft.com/office/drawing/2014/main" id="{3D3334F1-7736-4D89-9D04-6BBB7FBFAC21}"/>
              </a:ext>
            </a:extLst>
          </p:cNvPr>
          <p:cNvGrpSpPr/>
          <p:nvPr/>
        </p:nvGrpSpPr>
        <p:grpSpPr>
          <a:xfrm>
            <a:off x="380025" y="1657920"/>
            <a:ext cx="7906328" cy="1758513"/>
            <a:chOff x="0" y="481783"/>
            <a:chExt cx="4163568" cy="1795265"/>
          </a:xfrm>
        </p:grpSpPr>
        <p:sp>
          <p:nvSpPr>
            <p:cNvPr id="6" name="Text Box 60">
              <a:extLst>
                <a:ext uri="{FF2B5EF4-FFF2-40B4-BE49-F238E27FC236}">
                  <a16:creationId xmlns:a16="http://schemas.microsoft.com/office/drawing/2014/main" id="{7702057B-6D0C-44E3-A38B-204DA0E818E7}"/>
                </a:ext>
              </a:extLst>
            </p:cNvPr>
            <p:cNvSpPr txBox="1">
              <a:spLocks noChangeArrowheads="1"/>
            </p:cNvSpPr>
            <p:nvPr/>
          </p:nvSpPr>
          <p:spPr bwMode="auto">
            <a:xfrm>
              <a:off x="1386840" y="4817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b="0"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Q T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 Box 61">
              <a:extLst>
                <a:ext uri="{FF2B5EF4-FFF2-40B4-BE49-F238E27FC236}">
                  <a16:creationId xmlns:a16="http://schemas.microsoft.com/office/drawing/2014/main" id="{AACD9D38-5577-4C72-8A30-45D8D0475022}"/>
                </a:ext>
              </a:extLst>
            </p:cNvPr>
            <p:cNvSpPr txBox="1">
              <a:spLocks noChangeArrowheads="1"/>
            </p:cNvSpPr>
            <p:nvPr/>
          </p:nvSpPr>
          <p:spPr bwMode="auto">
            <a:xfrm>
              <a:off x="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effectLst/>
                  <a:latin typeface="Times New Roman" panose="02020603050405020304" pitchFamily="18" charset="0"/>
                  <a:ea typeface="Times New Roman" panose="02020603050405020304" pitchFamily="18" charset="0"/>
                </a:rPr>
                <a:t>J 9 7 4</a:t>
              </a:r>
              <a:endParaRPr lang="en-US" sz="3600" u="sng" dirty="0">
                <a:effectLst/>
                <a:latin typeface="Times New Roman" panose="02020603050405020304" pitchFamily="18" charset="0"/>
                <a:ea typeface="Times New Roman" panose="02020603050405020304" pitchFamily="18" charset="0"/>
              </a:endParaRPr>
            </a:p>
          </p:txBody>
        </p:sp>
        <p:sp>
          <p:nvSpPr>
            <p:cNvPr id="8" name="Text Box 62">
              <a:extLst>
                <a:ext uri="{FF2B5EF4-FFF2-40B4-BE49-F238E27FC236}">
                  <a16:creationId xmlns:a16="http://schemas.microsoft.com/office/drawing/2014/main" id="{760EBE8A-AF45-4892-AAC4-F6954D5E78D1}"/>
                </a:ext>
              </a:extLst>
            </p:cNvPr>
            <p:cNvSpPr txBox="1">
              <a:spLocks noChangeArrowheads="1"/>
            </p:cNvSpPr>
            <p:nvPr/>
          </p:nvSpPr>
          <p:spPr bwMode="auto">
            <a:xfrm>
              <a:off x="277368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 Box 63">
              <a:extLst>
                <a:ext uri="{FF2B5EF4-FFF2-40B4-BE49-F238E27FC236}">
                  <a16:creationId xmlns:a16="http://schemas.microsoft.com/office/drawing/2014/main" id="{BD6229D6-A4E9-4508-B2DD-E34093D56042}"/>
                </a:ext>
              </a:extLst>
            </p:cNvPr>
            <p:cNvSpPr txBox="1">
              <a:spLocks noChangeArrowheads="1"/>
            </p:cNvSpPr>
            <p:nvPr/>
          </p:nvSpPr>
          <p:spPr bwMode="auto">
            <a:xfrm>
              <a:off x="1386840" y="16769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A </a:t>
              </a:r>
              <a:r>
                <a:rPr lang="en-GB" sz="3600" dirty="0">
                  <a:latin typeface="Times New Roman" panose="02020603050405020304" pitchFamily="18" charset="0"/>
                  <a:ea typeface="Times New Roman" panose="02020603050405020304" pitchFamily="18" charset="0"/>
                </a:rPr>
                <a:t>8</a:t>
              </a:r>
              <a:r>
                <a:rPr lang="en-GB" sz="3600" b="0" u="none" strike="noStrike" dirty="0">
                  <a:effectLst/>
                  <a:latin typeface="Times New Roman" panose="02020603050405020304" pitchFamily="18" charset="0"/>
                  <a:ea typeface="Times New Roman" panose="02020603050405020304" pitchFamily="18" charset="0"/>
                </a:rPr>
                <a:t> 6 </a:t>
              </a:r>
              <a:r>
                <a:rPr lang="en-GB" sz="3600" b="1" u="sng" dirty="0">
                  <a:latin typeface="Times New Roman" panose="02020603050405020304" pitchFamily="18" charset="0"/>
                  <a:ea typeface="Times New Roman" panose="02020603050405020304" pitchFamily="18" charset="0"/>
                </a:rPr>
                <a:t>2</a:t>
              </a:r>
              <a:endParaRPr lang="en-US" sz="3600" b="1" u="sng" dirty="0">
                <a:effectLst/>
                <a:latin typeface="Times New Roman" panose="02020603050405020304" pitchFamily="18" charset="0"/>
                <a:ea typeface="Times New Roman" panose="02020603050405020304" pitchFamily="18" charset="0"/>
              </a:endParaRPr>
            </a:p>
          </p:txBody>
        </p:sp>
        <p:sp>
          <p:nvSpPr>
            <p:cNvPr id="10" name="Text Box 64">
              <a:extLst>
                <a:ext uri="{FF2B5EF4-FFF2-40B4-BE49-F238E27FC236}">
                  <a16:creationId xmlns:a16="http://schemas.microsoft.com/office/drawing/2014/main" id="{F880F551-4D06-4229-9302-36D592847D2F}"/>
                </a:ext>
              </a:extLst>
            </p:cNvPr>
            <p:cNvSpPr txBox="1">
              <a:spLocks noChangeArrowheads="1"/>
            </p:cNvSpPr>
            <p:nvPr/>
          </p:nvSpPr>
          <p:spPr bwMode="auto">
            <a:xfrm>
              <a:off x="138684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a:t>
              </a:r>
              <a:endParaRPr lang="en-US" b="1" u="sng" dirty="0">
                <a:effectLst/>
                <a:latin typeface="Times New Roman" panose="02020603050405020304" pitchFamily="18" charset="0"/>
                <a:ea typeface="Times New Roman" panose="02020603050405020304" pitchFamily="18" charset="0"/>
              </a:endParaRPr>
            </a:p>
          </p:txBody>
        </p:sp>
      </p:grpSp>
      <p:grpSp>
        <p:nvGrpSpPr>
          <p:cNvPr id="19" name="Group 18">
            <a:extLst>
              <a:ext uri="{FF2B5EF4-FFF2-40B4-BE49-F238E27FC236}">
                <a16:creationId xmlns:a16="http://schemas.microsoft.com/office/drawing/2014/main" id="{4FEFADD1-B2EF-4E8C-9090-DCA2F8A708B2}"/>
              </a:ext>
            </a:extLst>
          </p:cNvPr>
          <p:cNvGrpSpPr/>
          <p:nvPr/>
        </p:nvGrpSpPr>
        <p:grpSpPr>
          <a:xfrm>
            <a:off x="380024" y="4879858"/>
            <a:ext cx="7906328" cy="1758513"/>
            <a:chOff x="0" y="481783"/>
            <a:chExt cx="4163568" cy="1795265"/>
          </a:xfrm>
        </p:grpSpPr>
        <p:sp>
          <p:nvSpPr>
            <p:cNvPr id="20" name="Text Box 60">
              <a:extLst>
                <a:ext uri="{FF2B5EF4-FFF2-40B4-BE49-F238E27FC236}">
                  <a16:creationId xmlns:a16="http://schemas.microsoft.com/office/drawing/2014/main" id="{3FD03E51-C68E-43D3-89E6-AFC581064B1B}"/>
                </a:ext>
              </a:extLst>
            </p:cNvPr>
            <p:cNvSpPr txBox="1">
              <a:spLocks noChangeArrowheads="1"/>
            </p:cNvSpPr>
            <p:nvPr/>
          </p:nvSpPr>
          <p:spPr bwMode="auto">
            <a:xfrm>
              <a:off x="1386840" y="4817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Q T 3</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Text Box 61">
              <a:extLst>
                <a:ext uri="{FF2B5EF4-FFF2-40B4-BE49-F238E27FC236}">
                  <a16:creationId xmlns:a16="http://schemas.microsoft.com/office/drawing/2014/main" id="{04404B28-1615-411C-9B0C-91C541724BA9}"/>
                </a:ext>
              </a:extLst>
            </p:cNvPr>
            <p:cNvSpPr txBox="1">
              <a:spLocks noChangeArrowheads="1"/>
            </p:cNvSpPr>
            <p:nvPr/>
          </p:nvSpPr>
          <p:spPr bwMode="auto">
            <a:xfrm>
              <a:off x="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u="sng" dirty="0">
                  <a:effectLst/>
                  <a:latin typeface="Times New Roman" panose="02020603050405020304" pitchFamily="18" charset="0"/>
                  <a:ea typeface="Times New Roman" panose="02020603050405020304" pitchFamily="18" charset="0"/>
                </a:rPr>
                <a:t>9</a:t>
              </a:r>
              <a:endParaRPr lang="en-US" sz="3600" u="sng" dirty="0">
                <a:effectLst/>
                <a:latin typeface="Times New Roman" panose="02020603050405020304" pitchFamily="18" charset="0"/>
                <a:ea typeface="Times New Roman" panose="02020603050405020304" pitchFamily="18" charset="0"/>
              </a:endParaRPr>
            </a:p>
          </p:txBody>
        </p:sp>
        <p:sp>
          <p:nvSpPr>
            <p:cNvPr id="22" name="Text Box 62">
              <a:extLst>
                <a:ext uri="{FF2B5EF4-FFF2-40B4-BE49-F238E27FC236}">
                  <a16:creationId xmlns:a16="http://schemas.microsoft.com/office/drawing/2014/main" id="{2B75E465-9FBD-4C63-ADEE-410CBFC5ECF1}"/>
                </a:ext>
              </a:extLst>
            </p:cNvPr>
            <p:cNvSpPr txBox="1">
              <a:spLocks noChangeArrowheads="1"/>
            </p:cNvSpPr>
            <p:nvPr/>
          </p:nvSpPr>
          <p:spPr bwMode="auto">
            <a:xfrm>
              <a:off x="277368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J 7 5 4</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3" name="Text Box 63">
              <a:extLst>
                <a:ext uri="{FF2B5EF4-FFF2-40B4-BE49-F238E27FC236}">
                  <a16:creationId xmlns:a16="http://schemas.microsoft.com/office/drawing/2014/main" id="{F44B8B0B-F590-41A8-93B2-BA84344DF8EE}"/>
                </a:ext>
              </a:extLst>
            </p:cNvPr>
            <p:cNvSpPr txBox="1">
              <a:spLocks noChangeArrowheads="1"/>
            </p:cNvSpPr>
            <p:nvPr/>
          </p:nvSpPr>
          <p:spPr bwMode="auto">
            <a:xfrm>
              <a:off x="1386840" y="16769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A 8 6 </a:t>
              </a:r>
              <a:r>
                <a:rPr lang="en-GB" sz="3600" b="1" u="sng" dirty="0">
                  <a:latin typeface="Times New Roman" panose="02020603050405020304" pitchFamily="18" charset="0"/>
                  <a:ea typeface="Times New Roman" panose="02020603050405020304" pitchFamily="18" charset="0"/>
                </a:rPr>
                <a:t>2</a:t>
              </a:r>
              <a:endParaRPr lang="en-US" sz="3600" b="1" u="sng" dirty="0">
                <a:effectLst/>
                <a:latin typeface="Times New Roman" panose="02020603050405020304" pitchFamily="18" charset="0"/>
                <a:ea typeface="Times New Roman" panose="02020603050405020304" pitchFamily="18" charset="0"/>
              </a:endParaRPr>
            </a:p>
          </p:txBody>
        </p:sp>
        <p:sp>
          <p:nvSpPr>
            <p:cNvPr id="24" name="Text Box 64">
              <a:extLst>
                <a:ext uri="{FF2B5EF4-FFF2-40B4-BE49-F238E27FC236}">
                  <a16:creationId xmlns:a16="http://schemas.microsoft.com/office/drawing/2014/main" id="{6F31FB8F-CAE8-40AA-9301-5BE3E1742CC4}"/>
                </a:ext>
              </a:extLst>
            </p:cNvPr>
            <p:cNvSpPr txBox="1">
              <a:spLocks noChangeArrowheads="1"/>
            </p:cNvSpPr>
            <p:nvPr/>
          </p:nvSpPr>
          <p:spPr bwMode="auto">
            <a:xfrm>
              <a:off x="1386840" y="1079383"/>
              <a:ext cx="1389888" cy="6000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a:t>
              </a:r>
              <a:endParaRPr lang="en-US" b="1" u="sng" dirty="0">
                <a:effectLst/>
                <a:latin typeface="Times New Roman" panose="02020603050405020304" pitchFamily="18" charset="0"/>
                <a:ea typeface="Times New Roman" panose="02020603050405020304" pitchFamily="18" charset="0"/>
              </a:endParaRPr>
            </a:p>
          </p:txBody>
        </p:sp>
      </p:grpSp>
      <p:sp>
        <p:nvSpPr>
          <p:cNvPr id="25" name="Subtitle 2">
            <a:extLst>
              <a:ext uri="{FF2B5EF4-FFF2-40B4-BE49-F238E27FC236}">
                <a16:creationId xmlns:a16="http://schemas.microsoft.com/office/drawing/2014/main" id="{60657CF3-106C-4AC0-B40D-0F080286B6F4}"/>
              </a:ext>
            </a:extLst>
          </p:cNvPr>
          <p:cNvSpPr txBox="1">
            <a:spLocks/>
          </p:cNvSpPr>
          <p:nvPr/>
        </p:nvSpPr>
        <p:spPr>
          <a:xfrm>
            <a:off x="8578392" y="1613202"/>
            <a:ext cx="2809188" cy="180323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nSpc>
                <a:spcPct val="100000"/>
              </a:lnSpc>
              <a:spcBef>
                <a:spcPts val="0"/>
              </a:spcBef>
            </a:pPr>
            <a:r>
              <a:rPr lang="en-US" sz="3600" dirty="0"/>
              <a:t>What card should West Play &amp; why?</a:t>
            </a:r>
          </a:p>
        </p:txBody>
      </p:sp>
      <p:sp>
        <p:nvSpPr>
          <p:cNvPr id="26" name="Subtitle 2">
            <a:extLst>
              <a:ext uri="{FF2B5EF4-FFF2-40B4-BE49-F238E27FC236}">
                <a16:creationId xmlns:a16="http://schemas.microsoft.com/office/drawing/2014/main" id="{04D5BAEE-0327-4D1A-92CA-350B86EBB4B8}"/>
              </a:ext>
            </a:extLst>
          </p:cNvPr>
          <p:cNvSpPr txBox="1">
            <a:spLocks/>
          </p:cNvSpPr>
          <p:nvPr/>
        </p:nvSpPr>
        <p:spPr>
          <a:xfrm>
            <a:off x="8700940" y="4262002"/>
            <a:ext cx="2809188" cy="23987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nSpc>
                <a:spcPct val="100000"/>
              </a:lnSpc>
              <a:spcBef>
                <a:spcPts val="0"/>
              </a:spcBef>
            </a:pPr>
            <a:r>
              <a:rPr lang="en-US" sz="3600" dirty="0"/>
              <a:t>Here South would need to finesse through East.</a:t>
            </a:r>
          </a:p>
        </p:txBody>
      </p:sp>
      <p:sp>
        <p:nvSpPr>
          <p:cNvPr id="27" name="Subtitle 2">
            <a:extLst>
              <a:ext uri="{FF2B5EF4-FFF2-40B4-BE49-F238E27FC236}">
                <a16:creationId xmlns:a16="http://schemas.microsoft.com/office/drawing/2014/main" id="{71DBC84A-B82B-49E9-8786-C9663AD30BB1}"/>
              </a:ext>
            </a:extLst>
          </p:cNvPr>
          <p:cNvSpPr txBox="1">
            <a:spLocks/>
          </p:cNvSpPr>
          <p:nvPr/>
        </p:nvSpPr>
        <p:spPr>
          <a:xfrm>
            <a:off x="236192" y="3441568"/>
            <a:ext cx="11955807" cy="7352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lvl="3" algn="l">
              <a:lnSpc>
                <a:spcPct val="100000"/>
              </a:lnSpc>
              <a:spcBef>
                <a:spcPts val="0"/>
              </a:spcBef>
            </a:pPr>
            <a:r>
              <a:rPr lang="en-US" sz="3600" dirty="0"/>
              <a:t>Help yourself and induce Declarer to finesse the other way.</a:t>
            </a:r>
          </a:p>
        </p:txBody>
      </p:sp>
      <p:sp>
        <p:nvSpPr>
          <p:cNvPr id="3" name="Slide Number Placeholder 2">
            <a:extLst>
              <a:ext uri="{FF2B5EF4-FFF2-40B4-BE49-F238E27FC236}">
                <a16:creationId xmlns:a16="http://schemas.microsoft.com/office/drawing/2014/main" id="{DA9FF947-3E74-4CFE-868C-C56E970C0E1D}"/>
              </a:ext>
            </a:extLst>
          </p:cNvPr>
          <p:cNvSpPr>
            <a:spLocks noGrp="1"/>
          </p:cNvSpPr>
          <p:nvPr>
            <p:ph type="sldNum" sz="quarter" idx="12"/>
          </p:nvPr>
        </p:nvSpPr>
        <p:spPr/>
        <p:txBody>
          <a:bodyPr/>
          <a:lstStyle/>
          <a:p>
            <a:fld id="{6EA0C4CC-80C1-4DE0-AEED-0D7B36537743}" type="slidenum">
              <a:rPr lang="en-US" smtClean="0"/>
              <a:t>19</a:t>
            </a:fld>
            <a:endParaRPr lang="en-US" dirty="0"/>
          </a:p>
        </p:txBody>
      </p:sp>
    </p:spTree>
    <p:extLst>
      <p:ext uri="{BB962C8B-B14F-4D97-AF65-F5344CB8AC3E}">
        <p14:creationId xmlns:p14="http://schemas.microsoft.com/office/powerpoint/2010/main" val="263378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166255" y="126268"/>
            <a:ext cx="11868727" cy="6272784"/>
          </a:xfrm>
        </p:spPr>
        <p:txBody>
          <a:bodyPr anchor="ctr">
            <a:normAutofit fontScale="90000"/>
          </a:bodyPr>
          <a:lstStyle/>
          <a:p>
            <a:r>
              <a:rPr lang="en-US" sz="5300" dirty="0"/>
              <a:t>There are many axioms to follow in Bridge play,</a:t>
            </a:r>
            <a:br>
              <a:rPr lang="en-US" sz="5300" dirty="0"/>
            </a:br>
            <a:br>
              <a:rPr lang="en-US" sz="2400" dirty="0"/>
            </a:br>
            <a:r>
              <a:rPr lang="en-US" sz="3600" dirty="0"/>
              <a:t>2</a:t>
            </a:r>
            <a:r>
              <a:rPr lang="en-US" sz="3600" baseline="30000" dirty="0"/>
              <a:t>nd</a:t>
            </a:r>
            <a:r>
              <a:rPr lang="en-US" sz="3600" dirty="0"/>
              <a:t> Hand Low; 3</a:t>
            </a:r>
            <a:r>
              <a:rPr lang="en-US" sz="3600" baseline="30000" dirty="0"/>
              <a:t>rd</a:t>
            </a:r>
            <a:r>
              <a:rPr lang="en-US" sz="3600" dirty="0"/>
              <a:t> Hand High Enough; Cover Honors; </a:t>
            </a:r>
            <a:br>
              <a:rPr lang="en-US" sz="3600" dirty="0"/>
            </a:br>
            <a:r>
              <a:rPr lang="en-US" sz="3600" dirty="0"/>
              <a:t>Hold-up Plays; Don’t Discard Tricks; Sequence Leads; </a:t>
            </a:r>
            <a:br>
              <a:rPr lang="en-US" sz="3600" dirty="0"/>
            </a:br>
            <a:r>
              <a:rPr lang="en-US" sz="3600" dirty="0"/>
              <a:t>Lead Through Strength / Around to Weakness; </a:t>
            </a:r>
            <a:br>
              <a:rPr lang="en-US" sz="3600" dirty="0"/>
            </a:br>
            <a:r>
              <a:rPr lang="en-US" sz="3600" dirty="0"/>
              <a:t>Play the Card you’re Known to Hold; Return Partner’s suit</a:t>
            </a:r>
            <a:br>
              <a:rPr lang="en-US" sz="3600" dirty="0"/>
            </a:br>
            <a:br>
              <a:rPr lang="en-US" sz="2400" dirty="0"/>
            </a:br>
            <a:r>
              <a:rPr lang="en-US" sz="4800" dirty="0"/>
              <a:t> </a:t>
            </a:r>
            <a:r>
              <a:rPr lang="en-US" sz="5300" dirty="0"/>
              <a:t>but unless you’re making a plan and thinking as you go you’ll be missing opportunities both in the deal at large and in the current suit.</a:t>
            </a:r>
            <a:br>
              <a:rPr lang="en-US" sz="4800" dirty="0"/>
            </a:br>
            <a:br>
              <a:rPr lang="en-US" sz="2700" dirty="0"/>
            </a:br>
            <a:r>
              <a:rPr lang="en-US" sz="5300" dirty="0"/>
              <a:t>I’ll be focusing on the current suit tactics today.</a:t>
            </a:r>
            <a:r>
              <a:rPr lang="en-US" sz="4800" dirty="0"/>
              <a:t>   </a:t>
            </a:r>
          </a:p>
        </p:txBody>
      </p:sp>
      <p:sp>
        <p:nvSpPr>
          <p:cNvPr id="3" name="Slide Number Placeholder 2">
            <a:extLst>
              <a:ext uri="{FF2B5EF4-FFF2-40B4-BE49-F238E27FC236}">
                <a16:creationId xmlns:a16="http://schemas.microsoft.com/office/drawing/2014/main" id="{E478E509-E1E0-48BD-B0E5-19BE738D56C5}"/>
              </a:ext>
            </a:extLst>
          </p:cNvPr>
          <p:cNvSpPr>
            <a:spLocks noGrp="1"/>
          </p:cNvSpPr>
          <p:nvPr>
            <p:ph type="sldNum" sz="quarter" idx="12"/>
          </p:nvPr>
        </p:nvSpPr>
        <p:spPr/>
        <p:txBody>
          <a:bodyPr/>
          <a:lstStyle/>
          <a:p>
            <a:fld id="{6EA0C4CC-80C1-4DE0-AEED-0D7B36537743}" type="slidenum">
              <a:rPr lang="en-US" smtClean="0"/>
              <a:t>2</a:t>
            </a:fld>
            <a:endParaRPr lang="en-US" dirty="0"/>
          </a:p>
        </p:txBody>
      </p:sp>
    </p:spTree>
    <p:extLst>
      <p:ext uri="{BB962C8B-B14F-4D97-AF65-F5344CB8AC3E}">
        <p14:creationId xmlns:p14="http://schemas.microsoft.com/office/powerpoint/2010/main" val="3774764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0">
            <a:extLst>
              <a:ext uri="{FF2B5EF4-FFF2-40B4-BE49-F238E27FC236}">
                <a16:creationId xmlns:a16="http://schemas.microsoft.com/office/drawing/2014/main" id="{88206AC6-DC85-4C6A-A104-E7A9FE72ACF0}"/>
              </a:ext>
            </a:extLst>
          </p:cNvPr>
          <p:cNvSpPr>
            <a:spLocks noChangeArrowheads="1"/>
          </p:cNvSpPr>
          <p:nvPr/>
        </p:nvSpPr>
        <p:spPr bwMode="auto">
          <a:xfrm>
            <a:off x="2743200" y="9321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3" name="Group 12">
            <a:extLst>
              <a:ext uri="{FF2B5EF4-FFF2-40B4-BE49-F238E27FC236}">
                <a16:creationId xmlns:a16="http://schemas.microsoft.com/office/drawing/2014/main" id="{0B72F7D2-AFFB-4B3B-846C-6E6EFE1947FF}"/>
              </a:ext>
            </a:extLst>
          </p:cNvPr>
          <p:cNvGrpSpPr/>
          <p:nvPr/>
        </p:nvGrpSpPr>
        <p:grpSpPr>
          <a:xfrm>
            <a:off x="2124365" y="1074139"/>
            <a:ext cx="7906328" cy="2466109"/>
            <a:chOff x="0" y="0"/>
            <a:chExt cx="4163568" cy="2517648"/>
          </a:xfrm>
        </p:grpSpPr>
        <p:sp>
          <p:nvSpPr>
            <p:cNvPr id="14" name="Text Box 60">
              <a:extLst>
                <a:ext uri="{FF2B5EF4-FFF2-40B4-BE49-F238E27FC236}">
                  <a16:creationId xmlns:a16="http://schemas.microsoft.com/office/drawing/2014/main" id="{FE6FFB7A-D0B4-49C0-A4BB-754A1BC51F50}"/>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b="0"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K </a:t>
              </a:r>
              <a:r>
                <a:rPr lang="en-GB" sz="3600" dirty="0">
                  <a:latin typeface="Times New Roman" panose="02020603050405020304" pitchFamily="18" charset="0"/>
                  <a:ea typeface="Times New Roman" panose="02020603050405020304" pitchFamily="18" charset="0"/>
                  <a:cs typeface="Times New Roman" panose="02020603050405020304" pitchFamily="18" charset="0"/>
                </a:rPr>
                <a:t>4</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Text Box 61">
              <a:extLst>
                <a:ext uri="{FF2B5EF4-FFF2-40B4-BE49-F238E27FC236}">
                  <a16:creationId xmlns:a16="http://schemas.microsoft.com/office/drawing/2014/main" id="{A7B30C05-D71C-466F-965D-0B88ADCBE3B9}"/>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Q T</a:t>
              </a:r>
              <a:endParaRPr lang="en-US" sz="3600" b="1" u="sng" dirty="0">
                <a:effectLst/>
                <a:latin typeface="Times New Roman" panose="02020603050405020304" pitchFamily="18" charset="0"/>
                <a:ea typeface="Times New Roman" panose="02020603050405020304" pitchFamily="18" charset="0"/>
              </a:endParaRPr>
            </a:p>
          </p:txBody>
        </p:sp>
        <p:sp>
          <p:nvSpPr>
            <p:cNvPr id="16" name="Text Box 62">
              <a:extLst>
                <a:ext uri="{FF2B5EF4-FFF2-40B4-BE49-F238E27FC236}">
                  <a16:creationId xmlns:a16="http://schemas.microsoft.com/office/drawing/2014/main" id="{11BAB5C8-43E0-42AF-A8C3-55EFF17FEAB6}"/>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8 5 2</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7" name="Text Box 63">
              <a:extLst>
                <a:ext uri="{FF2B5EF4-FFF2-40B4-BE49-F238E27FC236}">
                  <a16:creationId xmlns:a16="http://schemas.microsoft.com/office/drawing/2014/main" id="{7631920F-F452-418E-9BFB-67C798506B55}"/>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A J 9 </a:t>
              </a:r>
              <a:r>
                <a:rPr lang="en-GB" sz="3600" strike="noStrike" dirty="0">
                  <a:effectLst/>
                  <a:latin typeface="Times New Roman" panose="02020603050405020304" pitchFamily="18" charset="0"/>
                  <a:ea typeface="Times New Roman" panose="02020603050405020304" pitchFamily="18" charset="0"/>
                </a:rPr>
                <a:t>7</a:t>
              </a:r>
              <a:r>
                <a:rPr lang="en-GB" sz="3600" b="0" u="none" strike="noStrike" dirty="0">
                  <a:effectLst/>
                  <a:latin typeface="Times New Roman" panose="02020603050405020304" pitchFamily="18" charset="0"/>
                  <a:ea typeface="Times New Roman" panose="02020603050405020304" pitchFamily="18" charset="0"/>
                </a:rPr>
                <a:t> 6 </a:t>
              </a:r>
              <a:r>
                <a:rPr lang="en-GB" sz="3600" b="1" i="1" u="sng" strike="noStrike" dirty="0">
                  <a:effectLst/>
                  <a:latin typeface="Times New Roman" panose="02020603050405020304" pitchFamily="18" charset="0"/>
                  <a:ea typeface="Times New Roman" panose="02020603050405020304" pitchFamily="18" charset="0"/>
                </a:rPr>
                <a:t>3</a:t>
              </a:r>
              <a:endParaRPr lang="en-US" sz="3600" b="1" i="1" u="sng" dirty="0">
                <a:effectLst/>
                <a:latin typeface="Times New Roman" panose="02020603050405020304" pitchFamily="18" charset="0"/>
                <a:ea typeface="Times New Roman" panose="02020603050405020304" pitchFamily="18" charset="0"/>
              </a:endParaRPr>
            </a:p>
          </p:txBody>
        </p:sp>
        <p:sp>
          <p:nvSpPr>
            <p:cNvPr id="18" name="Text Box 64">
              <a:extLst>
                <a:ext uri="{FF2B5EF4-FFF2-40B4-BE49-F238E27FC236}">
                  <a16:creationId xmlns:a16="http://schemas.microsoft.com/office/drawing/2014/main" id="{0757854D-8013-4173-A5EB-D49705B58F9D}"/>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sz="1600" b="0" u="none" strike="noStrike" dirty="0">
                  <a:effectLst/>
                  <a:latin typeface="Times New Roman" panose="02020603050405020304" pitchFamily="18" charset="0"/>
                  <a:ea typeface="Times New Roman" panose="02020603050405020304" pitchFamily="18" charset="0"/>
                </a:rPr>
                <a:t>Vs NT or with Suit as Trump </a:t>
              </a:r>
              <a:endParaRPr lang="en-US" sz="1600" b="1" u="sng"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600" b="0" u="none" strike="noStrike" dirty="0">
                  <a:effectLst/>
                  <a:latin typeface="Times New Roman" panose="02020603050405020304" pitchFamily="18" charset="0"/>
                  <a:ea typeface="Times New Roman" panose="02020603050405020304" pitchFamily="18" charset="0"/>
                </a:rPr>
                <a:t>Declarer leads low toward K</a:t>
              </a:r>
              <a:endParaRPr lang="en-US" sz="1600" b="1" u="sng" dirty="0">
                <a:effectLst/>
                <a:latin typeface="Times New Roman" panose="02020603050405020304" pitchFamily="18" charset="0"/>
                <a:ea typeface="Times New Roman" panose="02020603050405020304" pitchFamily="18" charset="0"/>
              </a:endParaRPr>
            </a:p>
          </p:txBody>
        </p:sp>
      </p:grpSp>
      <p:sp>
        <p:nvSpPr>
          <p:cNvPr id="20" name="Subtitle 2">
            <a:extLst>
              <a:ext uri="{FF2B5EF4-FFF2-40B4-BE49-F238E27FC236}">
                <a16:creationId xmlns:a16="http://schemas.microsoft.com/office/drawing/2014/main" id="{1902AAE0-5968-4147-BFBC-5581A2D3DD93}"/>
              </a:ext>
            </a:extLst>
          </p:cNvPr>
          <p:cNvSpPr>
            <a:spLocks noGrp="1"/>
          </p:cNvSpPr>
          <p:nvPr>
            <p:ph type="subTitle" idx="1"/>
          </p:nvPr>
        </p:nvSpPr>
        <p:spPr>
          <a:xfrm>
            <a:off x="138546" y="417805"/>
            <a:ext cx="11877963" cy="656333"/>
          </a:xfrm>
        </p:spPr>
        <p:txBody>
          <a:bodyPr>
            <a:noAutofit/>
          </a:bodyPr>
          <a:lstStyle/>
          <a:p>
            <a:pPr>
              <a:lnSpc>
                <a:spcPct val="100000"/>
              </a:lnSpc>
              <a:spcBef>
                <a:spcPts val="0"/>
              </a:spcBef>
            </a:pPr>
            <a:r>
              <a:rPr lang="en-US" sz="3600" b="1" dirty="0"/>
              <a:t>Subterfuge can occur on many holdings, but often on QT &amp; J9</a:t>
            </a:r>
          </a:p>
        </p:txBody>
      </p:sp>
      <p:sp>
        <p:nvSpPr>
          <p:cNvPr id="27" name="Subtitle 2">
            <a:extLst>
              <a:ext uri="{FF2B5EF4-FFF2-40B4-BE49-F238E27FC236}">
                <a16:creationId xmlns:a16="http://schemas.microsoft.com/office/drawing/2014/main" id="{F79ACA39-2ADA-4EE9-8060-AD8E6C8450F9}"/>
              </a:ext>
            </a:extLst>
          </p:cNvPr>
          <p:cNvSpPr txBox="1">
            <a:spLocks/>
          </p:cNvSpPr>
          <p:nvPr/>
        </p:nvSpPr>
        <p:spPr>
          <a:xfrm>
            <a:off x="138547" y="4736403"/>
            <a:ext cx="11877964" cy="180670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endParaRPr lang="en-US" sz="3600" dirty="0"/>
          </a:p>
        </p:txBody>
      </p:sp>
      <p:grpSp>
        <p:nvGrpSpPr>
          <p:cNvPr id="21" name="Group 20">
            <a:extLst>
              <a:ext uri="{FF2B5EF4-FFF2-40B4-BE49-F238E27FC236}">
                <a16:creationId xmlns:a16="http://schemas.microsoft.com/office/drawing/2014/main" id="{000435D2-164F-42CD-BB5A-3D1BFF0ED295}"/>
              </a:ext>
            </a:extLst>
          </p:cNvPr>
          <p:cNvGrpSpPr/>
          <p:nvPr/>
        </p:nvGrpSpPr>
        <p:grpSpPr>
          <a:xfrm>
            <a:off x="2123982" y="3864298"/>
            <a:ext cx="7906328" cy="824028"/>
            <a:chOff x="0" y="838199"/>
            <a:chExt cx="4163568" cy="841249"/>
          </a:xfrm>
        </p:grpSpPr>
        <p:sp>
          <p:nvSpPr>
            <p:cNvPr id="24" name="Text Box 61">
              <a:extLst>
                <a:ext uri="{FF2B5EF4-FFF2-40B4-BE49-F238E27FC236}">
                  <a16:creationId xmlns:a16="http://schemas.microsoft.com/office/drawing/2014/main" id="{4BDB649C-84AA-4237-B4C8-C1181F33B44D}"/>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Q</a:t>
              </a:r>
              <a:endParaRPr lang="en-US" sz="3600" b="1" u="sng" dirty="0">
                <a:effectLst/>
                <a:latin typeface="Times New Roman" panose="02020603050405020304" pitchFamily="18" charset="0"/>
                <a:ea typeface="Times New Roman" panose="02020603050405020304" pitchFamily="18" charset="0"/>
              </a:endParaRPr>
            </a:p>
          </p:txBody>
        </p:sp>
        <p:sp>
          <p:nvSpPr>
            <p:cNvPr id="25" name="Text Box 62">
              <a:extLst>
                <a:ext uri="{FF2B5EF4-FFF2-40B4-BE49-F238E27FC236}">
                  <a16:creationId xmlns:a16="http://schemas.microsoft.com/office/drawing/2014/main" id="{0A0CE71D-80D4-4B4C-81F5-B168FD11B5E5}"/>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T 8 5 2</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9" name="Text Box 64">
              <a:extLst>
                <a:ext uri="{FF2B5EF4-FFF2-40B4-BE49-F238E27FC236}">
                  <a16:creationId xmlns:a16="http://schemas.microsoft.com/office/drawing/2014/main" id="{DBB402A1-5222-4422-821F-A975EC3CBB17}"/>
                </a:ext>
              </a:extLst>
            </p:cNvPr>
            <p:cNvSpPr txBox="1">
              <a:spLocks noChangeArrowheads="1"/>
            </p:cNvSpPr>
            <p:nvPr/>
          </p:nvSpPr>
          <p:spPr bwMode="auto">
            <a:xfrm>
              <a:off x="1386840" y="838199"/>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In this scenario Declarer would want to finesse th</a:t>
              </a:r>
              <a:r>
                <a:rPr lang="en-US" sz="1600" dirty="0">
                  <a:latin typeface="Times New Roman" panose="02020603050405020304" pitchFamily="18" charset="0"/>
                  <a:ea typeface="Times New Roman" panose="02020603050405020304" pitchFamily="18" charset="0"/>
                </a:rPr>
                <a:t>e 9.</a:t>
              </a:r>
              <a:endParaRPr lang="en-US" sz="1600" dirty="0">
                <a:effectLst/>
                <a:latin typeface="Times New Roman" panose="02020603050405020304" pitchFamily="18" charset="0"/>
                <a:ea typeface="Times New Roman" panose="02020603050405020304" pitchFamily="18" charset="0"/>
              </a:endParaRPr>
            </a:p>
          </p:txBody>
        </p:sp>
      </p:grpSp>
      <p:grpSp>
        <p:nvGrpSpPr>
          <p:cNvPr id="30" name="Group 29">
            <a:extLst>
              <a:ext uri="{FF2B5EF4-FFF2-40B4-BE49-F238E27FC236}">
                <a16:creationId xmlns:a16="http://schemas.microsoft.com/office/drawing/2014/main" id="{AFE09C25-3FCA-417A-9707-53E48F8A3DE7}"/>
              </a:ext>
            </a:extLst>
          </p:cNvPr>
          <p:cNvGrpSpPr/>
          <p:nvPr/>
        </p:nvGrpSpPr>
        <p:grpSpPr>
          <a:xfrm>
            <a:off x="2123982" y="4733416"/>
            <a:ext cx="7906328" cy="824028"/>
            <a:chOff x="0" y="838199"/>
            <a:chExt cx="4163568" cy="841249"/>
          </a:xfrm>
        </p:grpSpPr>
        <p:sp>
          <p:nvSpPr>
            <p:cNvPr id="31" name="Text Box 61">
              <a:extLst>
                <a:ext uri="{FF2B5EF4-FFF2-40B4-BE49-F238E27FC236}">
                  <a16:creationId xmlns:a16="http://schemas.microsoft.com/office/drawing/2014/main" id="{D600D01A-BF03-4A6E-8851-2F4A79F162A7}"/>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Q T</a:t>
              </a:r>
              <a:endParaRPr lang="en-US" sz="3600" b="1" u="sng" dirty="0">
                <a:effectLst/>
                <a:latin typeface="Times New Roman" panose="02020603050405020304" pitchFamily="18" charset="0"/>
                <a:ea typeface="Times New Roman" panose="02020603050405020304" pitchFamily="18" charset="0"/>
              </a:endParaRPr>
            </a:p>
          </p:txBody>
        </p:sp>
        <p:sp>
          <p:nvSpPr>
            <p:cNvPr id="32" name="Text Box 62">
              <a:extLst>
                <a:ext uri="{FF2B5EF4-FFF2-40B4-BE49-F238E27FC236}">
                  <a16:creationId xmlns:a16="http://schemas.microsoft.com/office/drawing/2014/main" id="{B67A8307-B837-4F4B-B15E-AA1DCA2DC094}"/>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J 9</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3" name="Text Box 64">
              <a:extLst>
                <a:ext uri="{FF2B5EF4-FFF2-40B4-BE49-F238E27FC236}">
                  <a16:creationId xmlns:a16="http://schemas.microsoft.com/office/drawing/2014/main" id="{4DE57FF9-12AF-4ADC-A860-8458D699B8C3}"/>
                </a:ext>
              </a:extLst>
            </p:cNvPr>
            <p:cNvSpPr txBox="1">
              <a:spLocks noChangeArrowheads="1"/>
            </p:cNvSpPr>
            <p:nvPr/>
          </p:nvSpPr>
          <p:spPr bwMode="auto">
            <a:xfrm>
              <a:off x="1386840" y="838199"/>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Are you worried about it looking like this instead?</a:t>
              </a:r>
            </a:p>
          </p:txBody>
        </p:sp>
      </p:grpSp>
      <p:grpSp>
        <p:nvGrpSpPr>
          <p:cNvPr id="35" name="Group 34">
            <a:extLst>
              <a:ext uri="{FF2B5EF4-FFF2-40B4-BE49-F238E27FC236}">
                <a16:creationId xmlns:a16="http://schemas.microsoft.com/office/drawing/2014/main" id="{906ADEB3-3E0F-4A7D-9229-5CCAE58A42E2}"/>
              </a:ext>
            </a:extLst>
          </p:cNvPr>
          <p:cNvGrpSpPr/>
          <p:nvPr/>
        </p:nvGrpSpPr>
        <p:grpSpPr>
          <a:xfrm>
            <a:off x="2123982" y="5616167"/>
            <a:ext cx="7906328" cy="824028"/>
            <a:chOff x="0" y="838199"/>
            <a:chExt cx="4163568" cy="841249"/>
          </a:xfrm>
        </p:grpSpPr>
        <p:sp>
          <p:nvSpPr>
            <p:cNvPr id="36" name="Text Box 61">
              <a:extLst>
                <a:ext uri="{FF2B5EF4-FFF2-40B4-BE49-F238E27FC236}">
                  <a16:creationId xmlns:a16="http://schemas.microsoft.com/office/drawing/2014/main" id="{379A78D1-4AB9-4C68-8845-B990ECB96AAB}"/>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Q T</a:t>
              </a:r>
              <a:endParaRPr lang="en-US" sz="3600" b="1" u="sng" dirty="0">
                <a:effectLst/>
                <a:latin typeface="Times New Roman" panose="02020603050405020304" pitchFamily="18" charset="0"/>
                <a:ea typeface="Times New Roman" panose="02020603050405020304" pitchFamily="18" charset="0"/>
              </a:endParaRPr>
            </a:p>
          </p:txBody>
        </p:sp>
        <p:sp>
          <p:nvSpPr>
            <p:cNvPr id="37" name="Text Box 62">
              <a:extLst>
                <a:ext uri="{FF2B5EF4-FFF2-40B4-BE49-F238E27FC236}">
                  <a16:creationId xmlns:a16="http://schemas.microsoft.com/office/drawing/2014/main" id="{58AA09C9-23A8-4E96-A22D-F53FAAD99220}"/>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A 8</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8" name="Text Box 64">
              <a:extLst>
                <a:ext uri="{FF2B5EF4-FFF2-40B4-BE49-F238E27FC236}">
                  <a16:creationId xmlns:a16="http://schemas.microsoft.com/office/drawing/2014/main" id="{50087CC4-405C-4B79-9845-F93A5A08AD2F}"/>
                </a:ext>
              </a:extLst>
            </p:cNvPr>
            <p:cNvSpPr txBox="1">
              <a:spLocks noChangeArrowheads="1"/>
            </p:cNvSpPr>
            <p:nvPr/>
          </p:nvSpPr>
          <p:spPr bwMode="auto">
            <a:xfrm>
              <a:off x="1386840" y="838199"/>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Or this?  Admittedly A9 would be tragic.</a:t>
              </a:r>
            </a:p>
          </p:txBody>
        </p:sp>
      </p:grpSp>
      <p:sp>
        <p:nvSpPr>
          <p:cNvPr id="2" name="Slide Number Placeholder 1">
            <a:extLst>
              <a:ext uri="{FF2B5EF4-FFF2-40B4-BE49-F238E27FC236}">
                <a16:creationId xmlns:a16="http://schemas.microsoft.com/office/drawing/2014/main" id="{FB2E1EBB-02E4-4E4A-844A-2A4AA531FAEB}"/>
              </a:ext>
            </a:extLst>
          </p:cNvPr>
          <p:cNvSpPr>
            <a:spLocks noGrp="1"/>
          </p:cNvSpPr>
          <p:nvPr>
            <p:ph type="sldNum" sz="quarter" idx="12"/>
          </p:nvPr>
        </p:nvSpPr>
        <p:spPr/>
        <p:txBody>
          <a:bodyPr/>
          <a:lstStyle/>
          <a:p>
            <a:fld id="{6EA0C4CC-80C1-4DE0-AEED-0D7B36537743}" type="slidenum">
              <a:rPr lang="en-US" smtClean="0"/>
              <a:t>20</a:t>
            </a:fld>
            <a:endParaRPr lang="en-US" dirty="0"/>
          </a:p>
        </p:txBody>
      </p:sp>
    </p:spTree>
    <p:extLst>
      <p:ext uri="{BB962C8B-B14F-4D97-AF65-F5344CB8AC3E}">
        <p14:creationId xmlns:p14="http://schemas.microsoft.com/office/powerpoint/2010/main" val="162291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706120" y="1493520"/>
            <a:ext cx="10779760" cy="4376927"/>
          </a:xfrm>
        </p:spPr>
        <p:txBody>
          <a:bodyPr anchor="t">
            <a:normAutofit/>
          </a:bodyPr>
          <a:lstStyle/>
          <a:p>
            <a:r>
              <a:rPr lang="en-US" dirty="0"/>
              <a:t>While Defenders have to consider if their Falsecards might be detrimental to partner, Declarer has no such need for conscience.  </a:t>
            </a:r>
          </a:p>
        </p:txBody>
      </p:sp>
      <p:sp>
        <p:nvSpPr>
          <p:cNvPr id="4" name="Slide Number Placeholder 3">
            <a:extLst>
              <a:ext uri="{FF2B5EF4-FFF2-40B4-BE49-F238E27FC236}">
                <a16:creationId xmlns:a16="http://schemas.microsoft.com/office/drawing/2014/main" id="{06AE7924-3609-4A87-A233-A69F655D268B}"/>
              </a:ext>
            </a:extLst>
          </p:cNvPr>
          <p:cNvSpPr>
            <a:spLocks noGrp="1"/>
          </p:cNvSpPr>
          <p:nvPr>
            <p:ph type="sldNum" sz="quarter" idx="12"/>
          </p:nvPr>
        </p:nvSpPr>
        <p:spPr/>
        <p:txBody>
          <a:bodyPr/>
          <a:lstStyle/>
          <a:p>
            <a:fld id="{6EA0C4CC-80C1-4DE0-AEED-0D7B36537743}" type="slidenum">
              <a:rPr lang="en-US" smtClean="0"/>
              <a:t>21</a:t>
            </a:fld>
            <a:endParaRPr lang="en-US" dirty="0"/>
          </a:p>
        </p:txBody>
      </p:sp>
    </p:spTree>
    <p:extLst>
      <p:ext uri="{BB962C8B-B14F-4D97-AF65-F5344CB8AC3E}">
        <p14:creationId xmlns:p14="http://schemas.microsoft.com/office/powerpoint/2010/main" val="3789879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706120" y="482283"/>
            <a:ext cx="10779760" cy="3358198"/>
          </a:xfrm>
        </p:spPr>
        <p:txBody>
          <a:bodyPr anchor="t">
            <a:normAutofit/>
          </a:bodyPr>
          <a:lstStyle/>
          <a:p>
            <a:r>
              <a:rPr lang="en-GB" dirty="0"/>
              <a:t>Potential Benefits of False-Carding When Used by the Declarer </a:t>
            </a:r>
            <a:br>
              <a:rPr lang="en-US" dirty="0"/>
            </a:br>
            <a:endParaRPr lang="en-US" dirty="0"/>
          </a:p>
        </p:txBody>
      </p:sp>
      <p:sp>
        <p:nvSpPr>
          <p:cNvPr id="4" name="Slide Number Placeholder 3">
            <a:extLst>
              <a:ext uri="{FF2B5EF4-FFF2-40B4-BE49-F238E27FC236}">
                <a16:creationId xmlns:a16="http://schemas.microsoft.com/office/drawing/2014/main" id="{06AE7924-3609-4A87-A233-A69F655D268B}"/>
              </a:ext>
            </a:extLst>
          </p:cNvPr>
          <p:cNvSpPr>
            <a:spLocks noGrp="1"/>
          </p:cNvSpPr>
          <p:nvPr>
            <p:ph type="sldNum" sz="quarter" idx="12"/>
          </p:nvPr>
        </p:nvSpPr>
        <p:spPr/>
        <p:txBody>
          <a:bodyPr/>
          <a:lstStyle/>
          <a:p>
            <a:fld id="{6EA0C4CC-80C1-4DE0-AEED-0D7B36537743}" type="slidenum">
              <a:rPr lang="en-US" smtClean="0"/>
              <a:t>22</a:t>
            </a:fld>
            <a:endParaRPr lang="en-US" dirty="0"/>
          </a:p>
        </p:txBody>
      </p:sp>
      <p:sp>
        <p:nvSpPr>
          <p:cNvPr id="6" name="Subtitle 5">
            <a:extLst>
              <a:ext uri="{FF2B5EF4-FFF2-40B4-BE49-F238E27FC236}">
                <a16:creationId xmlns:a16="http://schemas.microsoft.com/office/drawing/2014/main" id="{A5C373A3-80E4-4E76-AED2-C36779733BA0}"/>
              </a:ext>
            </a:extLst>
          </p:cNvPr>
          <p:cNvSpPr>
            <a:spLocks noGrp="1"/>
          </p:cNvSpPr>
          <p:nvPr>
            <p:ph type="subTitle" idx="1"/>
          </p:nvPr>
        </p:nvSpPr>
        <p:spPr>
          <a:xfrm>
            <a:off x="3058160" y="3332480"/>
            <a:ext cx="7609840" cy="3190240"/>
          </a:xfrm>
        </p:spPr>
        <p:txBody>
          <a:bodyPr>
            <a:normAutofit/>
          </a:bodyPr>
          <a:lstStyle/>
          <a:p>
            <a:pPr algn="l"/>
            <a:r>
              <a:rPr lang="en-US" sz="4800" dirty="0"/>
              <a:t>1) </a:t>
            </a:r>
            <a:r>
              <a:rPr lang="en-GB" sz="4800" dirty="0"/>
              <a:t>Overall Shape </a:t>
            </a:r>
          </a:p>
          <a:p>
            <a:pPr algn="l"/>
            <a:r>
              <a:rPr lang="en-GB" sz="4800" dirty="0"/>
              <a:t>2) Honor Location </a:t>
            </a:r>
          </a:p>
          <a:p>
            <a:pPr algn="l"/>
            <a:r>
              <a:rPr lang="en-GB" sz="4800" dirty="0"/>
              <a:t>3) Suit Attitude </a:t>
            </a:r>
          </a:p>
          <a:p>
            <a:pPr algn="l"/>
            <a:r>
              <a:rPr lang="en-GB" sz="4800" dirty="0"/>
              <a:t>4) Suit Length</a:t>
            </a:r>
            <a:endParaRPr lang="en-US" sz="4800" dirty="0"/>
          </a:p>
        </p:txBody>
      </p:sp>
      <p:sp>
        <p:nvSpPr>
          <p:cNvPr id="7" name="Subtitle 5">
            <a:extLst>
              <a:ext uri="{FF2B5EF4-FFF2-40B4-BE49-F238E27FC236}">
                <a16:creationId xmlns:a16="http://schemas.microsoft.com/office/drawing/2014/main" id="{B7B517BF-359F-4177-AE1B-63F90961A19D}"/>
              </a:ext>
            </a:extLst>
          </p:cNvPr>
          <p:cNvSpPr txBox="1">
            <a:spLocks/>
          </p:cNvSpPr>
          <p:nvPr/>
        </p:nvSpPr>
        <p:spPr>
          <a:xfrm>
            <a:off x="1021080" y="2436654"/>
            <a:ext cx="10149840" cy="99234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dirty="0"/>
              <a:t>Alter the Defense’s ability to determine: </a:t>
            </a:r>
          </a:p>
        </p:txBody>
      </p:sp>
    </p:spTree>
    <p:extLst>
      <p:ext uri="{BB962C8B-B14F-4D97-AF65-F5344CB8AC3E}">
        <p14:creationId xmlns:p14="http://schemas.microsoft.com/office/powerpoint/2010/main" val="875624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345440" y="274321"/>
            <a:ext cx="11328400" cy="1645920"/>
          </a:xfrm>
        </p:spPr>
        <p:txBody>
          <a:bodyPr anchor="ctr">
            <a:normAutofit/>
          </a:bodyPr>
          <a:lstStyle/>
          <a:p>
            <a:r>
              <a:rPr lang="en-US" sz="3600" dirty="0"/>
              <a:t>Declarer may also induce the continuation of a suit when they can hide the card above the 3</a:t>
            </a:r>
            <a:r>
              <a:rPr lang="en-US" sz="3600" baseline="30000" dirty="0"/>
              <a:t>rd</a:t>
            </a:r>
            <a:r>
              <a:rPr lang="en-US" sz="3600" dirty="0"/>
              <a:t> hand high enough play: </a:t>
            </a:r>
          </a:p>
        </p:txBody>
      </p:sp>
      <p:grpSp>
        <p:nvGrpSpPr>
          <p:cNvPr id="4" name="Group 3">
            <a:extLst>
              <a:ext uri="{FF2B5EF4-FFF2-40B4-BE49-F238E27FC236}">
                <a16:creationId xmlns:a16="http://schemas.microsoft.com/office/drawing/2014/main" id="{50DA48DB-2992-4994-A7C6-726B704EF733}"/>
              </a:ext>
            </a:extLst>
          </p:cNvPr>
          <p:cNvGrpSpPr/>
          <p:nvPr/>
        </p:nvGrpSpPr>
        <p:grpSpPr>
          <a:xfrm>
            <a:off x="1858356" y="1759065"/>
            <a:ext cx="7906328" cy="2466109"/>
            <a:chOff x="0" y="0"/>
            <a:chExt cx="4163568" cy="2517648"/>
          </a:xfrm>
        </p:grpSpPr>
        <p:sp>
          <p:nvSpPr>
            <p:cNvPr id="5" name="Text Box 60">
              <a:extLst>
                <a:ext uri="{FF2B5EF4-FFF2-40B4-BE49-F238E27FC236}">
                  <a16:creationId xmlns:a16="http://schemas.microsoft.com/office/drawing/2014/main" id="{2362A544-8011-4942-B931-1949983FDD54}"/>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u="sng" dirty="0">
                  <a:latin typeface="Times New Roman" panose="02020603050405020304" pitchFamily="18" charset="0"/>
                  <a:ea typeface="Times New Roman" panose="02020603050405020304" pitchFamily="18" charset="0"/>
                  <a:cs typeface="Times New Roman" panose="02020603050405020304" pitchFamily="18" charset="0"/>
                </a:rPr>
                <a:t>8</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 Box 61">
              <a:extLst>
                <a:ext uri="{FF2B5EF4-FFF2-40B4-BE49-F238E27FC236}">
                  <a16:creationId xmlns:a16="http://schemas.microsoft.com/office/drawing/2014/main" id="{03000D3D-401C-4FFC-B58C-1AEBCD2EFAC5}"/>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strike="noStrike" dirty="0">
                  <a:effectLst/>
                  <a:latin typeface="Times New Roman" panose="02020603050405020304" pitchFamily="18" charset="0"/>
                  <a:ea typeface="Times New Roman" panose="02020603050405020304" pitchFamily="18" charset="0"/>
                </a:rPr>
                <a:t>K</a:t>
              </a:r>
              <a:r>
                <a:rPr lang="en-GB" sz="3600" b="0" u="none" strike="noStrike" dirty="0">
                  <a:effectLst/>
                  <a:latin typeface="Times New Roman" panose="02020603050405020304" pitchFamily="18" charset="0"/>
                  <a:ea typeface="Times New Roman" panose="02020603050405020304" pitchFamily="18" charset="0"/>
                </a:rPr>
                <a:t> J 7 </a:t>
              </a:r>
              <a:r>
                <a:rPr lang="en-GB" sz="3600" b="1" i="1" u="sng" strike="noStrike" dirty="0">
                  <a:effectLst/>
                  <a:latin typeface="Times New Roman" panose="02020603050405020304" pitchFamily="18" charset="0"/>
                  <a:ea typeface="Times New Roman" panose="02020603050405020304" pitchFamily="18" charset="0"/>
                </a:rPr>
                <a:t>4</a:t>
              </a:r>
              <a:endParaRPr lang="en-US" sz="3600" b="1" i="1" u="sng" dirty="0">
                <a:effectLst/>
                <a:latin typeface="Times New Roman" panose="02020603050405020304" pitchFamily="18" charset="0"/>
                <a:ea typeface="Times New Roman" panose="02020603050405020304" pitchFamily="18" charset="0"/>
              </a:endParaRPr>
            </a:p>
          </p:txBody>
        </p:sp>
        <p:sp>
          <p:nvSpPr>
            <p:cNvPr id="7" name="Text Box 62">
              <a:extLst>
                <a:ext uri="{FF2B5EF4-FFF2-40B4-BE49-F238E27FC236}">
                  <a16:creationId xmlns:a16="http://schemas.microsoft.com/office/drawing/2014/main" id="{39407C31-B827-4351-BA32-632237F9E58E}"/>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9</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5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4 3</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63">
              <a:extLst>
                <a:ext uri="{FF2B5EF4-FFF2-40B4-BE49-F238E27FC236}">
                  <a16:creationId xmlns:a16="http://schemas.microsoft.com/office/drawing/2014/main" id="{27165E0B-226E-4F07-A8F7-D84FC4F2DDC2}"/>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rPr>
                <a:t>A Q T</a:t>
              </a:r>
              <a:endParaRPr lang="en-US" sz="3600" dirty="0">
                <a:effectLst/>
                <a:latin typeface="Times New Roman" panose="02020603050405020304" pitchFamily="18" charset="0"/>
                <a:ea typeface="Times New Roman" panose="02020603050405020304" pitchFamily="18" charset="0"/>
              </a:endParaRPr>
            </a:p>
          </p:txBody>
        </p:sp>
        <p:sp>
          <p:nvSpPr>
            <p:cNvPr id="9" name="Text Box 64">
              <a:extLst>
                <a:ext uri="{FF2B5EF4-FFF2-40B4-BE49-F238E27FC236}">
                  <a16:creationId xmlns:a16="http://schemas.microsoft.com/office/drawing/2014/main" id="{B8748AF0-2F73-4B6F-8B18-91219AE5EB5F}"/>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Contract</a:t>
              </a:r>
            </a:p>
            <a:p>
              <a:pPr marL="0" marR="0" algn="ctr">
                <a:spcBef>
                  <a:spcPts val="0"/>
                </a:spcBef>
                <a:spcAft>
                  <a:spcPts val="0"/>
                </a:spcAft>
              </a:pPr>
              <a:r>
                <a:rPr lang="en-GB" dirty="0">
                  <a:latin typeface="Times New Roman" panose="02020603050405020304" pitchFamily="18" charset="0"/>
                  <a:ea typeface="Times New Roman" panose="02020603050405020304" pitchFamily="18" charset="0"/>
                </a:rPr>
                <a:t>4</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Best Leads</a:t>
              </a:r>
              <a:r>
                <a:rPr lang="en-GB" b="0" u="none" strike="noStrike" dirty="0">
                  <a:effectLst/>
                  <a:latin typeface="Times New Roman" panose="02020603050405020304" pitchFamily="18" charset="0"/>
                  <a:ea typeface="Times New Roman" panose="02020603050405020304" pitchFamily="18" charset="0"/>
                </a:rPr>
                <a:t>  </a:t>
              </a:r>
              <a:endParaRPr lang="en-US" b="1" u="sng"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Std Signals</a:t>
              </a:r>
              <a:endParaRPr lang="en-US" b="1" u="sng" dirty="0">
                <a:effectLst/>
                <a:latin typeface="Times New Roman" panose="02020603050405020304" pitchFamily="18" charset="0"/>
                <a:ea typeface="Times New Roman" panose="02020603050405020304" pitchFamily="18" charset="0"/>
              </a:endParaRPr>
            </a:p>
          </p:txBody>
        </p:sp>
      </p:grpSp>
      <p:sp>
        <p:nvSpPr>
          <p:cNvPr id="10" name="Title 1">
            <a:extLst>
              <a:ext uri="{FF2B5EF4-FFF2-40B4-BE49-F238E27FC236}">
                <a16:creationId xmlns:a16="http://schemas.microsoft.com/office/drawing/2014/main" id="{0404F2FF-C123-480E-96DB-A7C635DAD9C2}"/>
              </a:ext>
            </a:extLst>
          </p:cNvPr>
          <p:cNvSpPr txBox="1">
            <a:spLocks/>
          </p:cNvSpPr>
          <p:nvPr/>
        </p:nvSpPr>
        <p:spPr>
          <a:xfrm>
            <a:off x="431800" y="4382828"/>
            <a:ext cx="11328400" cy="1987491"/>
          </a:xfrm>
          <a:prstGeom prst="rect">
            <a:avLst/>
          </a:prstGeom>
        </p:spPr>
        <p:txBody>
          <a:bodyPr vert="horz" lIns="91440" tIns="45720" rIns="91440" bIns="45720" rtlCol="0" anchor="t">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sz="3600" dirty="0"/>
              <a:t>When you find yourself weak in another suit and hold the card above the 3</a:t>
            </a:r>
            <a:r>
              <a:rPr lang="en-US" sz="3600" baseline="30000" dirty="0"/>
              <a:t>rd</a:t>
            </a:r>
            <a:r>
              <a:rPr lang="en-US" sz="3600" dirty="0"/>
              <a:t> hand play, one way to lure West into thinking East holds Ten is to win with the Queen and then when later losing a trick to West it will be substantially harder for West to avoid leading this suit again.  </a:t>
            </a:r>
          </a:p>
        </p:txBody>
      </p:sp>
      <p:sp>
        <p:nvSpPr>
          <p:cNvPr id="3" name="Slide Number Placeholder 2">
            <a:extLst>
              <a:ext uri="{FF2B5EF4-FFF2-40B4-BE49-F238E27FC236}">
                <a16:creationId xmlns:a16="http://schemas.microsoft.com/office/drawing/2014/main" id="{9F3C1E42-5E9C-4E2F-857C-A289C5C4BD73}"/>
              </a:ext>
            </a:extLst>
          </p:cNvPr>
          <p:cNvSpPr>
            <a:spLocks noGrp="1"/>
          </p:cNvSpPr>
          <p:nvPr>
            <p:ph type="sldNum" sz="quarter" idx="12"/>
          </p:nvPr>
        </p:nvSpPr>
        <p:spPr/>
        <p:txBody>
          <a:bodyPr/>
          <a:lstStyle/>
          <a:p>
            <a:fld id="{6EA0C4CC-80C1-4DE0-AEED-0D7B36537743}" type="slidenum">
              <a:rPr lang="en-US" smtClean="0"/>
              <a:t>23</a:t>
            </a:fld>
            <a:endParaRPr lang="en-US" dirty="0"/>
          </a:p>
        </p:txBody>
      </p:sp>
    </p:spTree>
    <p:extLst>
      <p:ext uri="{BB962C8B-B14F-4D97-AF65-F5344CB8AC3E}">
        <p14:creationId xmlns:p14="http://schemas.microsoft.com/office/powerpoint/2010/main" val="3632711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0">
            <a:extLst>
              <a:ext uri="{FF2B5EF4-FFF2-40B4-BE49-F238E27FC236}">
                <a16:creationId xmlns:a16="http://schemas.microsoft.com/office/drawing/2014/main" id="{88206AC6-DC85-4C6A-A104-E7A9FE72ACF0}"/>
              </a:ext>
            </a:extLst>
          </p:cNvPr>
          <p:cNvSpPr>
            <a:spLocks noChangeArrowheads="1"/>
          </p:cNvSpPr>
          <p:nvPr/>
        </p:nvSpPr>
        <p:spPr bwMode="auto">
          <a:xfrm>
            <a:off x="2743200" y="9321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3" name="Group 12">
            <a:extLst>
              <a:ext uri="{FF2B5EF4-FFF2-40B4-BE49-F238E27FC236}">
                <a16:creationId xmlns:a16="http://schemas.microsoft.com/office/drawing/2014/main" id="{0B72F7D2-AFFB-4B3B-846C-6E6EFE1947FF}"/>
              </a:ext>
            </a:extLst>
          </p:cNvPr>
          <p:cNvGrpSpPr/>
          <p:nvPr/>
        </p:nvGrpSpPr>
        <p:grpSpPr>
          <a:xfrm>
            <a:off x="2124365" y="1074139"/>
            <a:ext cx="7906328" cy="2466109"/>
            <a:chOff x="0" y="0"/>
            <a:chExt cx="4163568" cy="2517648"/>
          </a:xfrm>
        </p:grpSpPr>
        <p:sp>
          <p:nvSpPr>
            <p:cNvPr id="14" name="Text Box 60">
              <a:extLst>
                <a:ext uri="{FF2B5EF4-FFF2-40B4-BE49-F238E27FC236}">
                  <a16:creationId xmlns:a16="http://schemas.microsoft.com/office/drawing/2014/main" id="{FE6FFB7A-D0B4-49C0-A4BB-754A1BC51F50}"/>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b="0"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GB" sz="3600" dirty="0">
                  <a:latin typeface="Times New Roman" panose="02020603050405020304" pitchFamily="18" charset="0"/>
                  <a:ea typeface="Times New Roman" panose="02020603050405020304" pitchFamily="18" charset="0"/>
                  <a:cs typeface="Times New Roman" panose="02020603050405020304" pitchFamily="18" charset="0"/>
                </a:rPr>
                <a:t>Q 8 7 </a:t>
              </a:r>
              <a:r>
                <a:rPr lang="en-GB" sz="3600" u="sng"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Text Box 61">
              <a:extLst>
                <a:ext uri="{FF2B5EF4-FFF2-40B4-BE49-F238E27FC236}">
                  <a16:creationId xmlns:a16="http://schemas.microsoft.com/office/drawing/2014/main" id="{A7B30C05-D71C-466F-965D-0B88ADCBE3B9}"/>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rPr>
                <a:t>A </a:t>
              </a:r>
              <a:r>
                <a:rPr lang="en-GB" sz="3600" b="1" i="1" u="sng" dirty="0">
                  <a:latin typeface="Times New Roman" panose="02020603050405020304" pitchFamily="18" charset="0"/>
                  <a:ea typeface="Times New Roman" panose="02020603050405020304" pitchFamily="18" charset="0"/>
                </a:rPr>
                <a:t>K</a:t>
              </a:r>
              <a:r>
                <a:rPr lang="en-GB" sz="3600" b="0" u="none" strike="noStrike" dirty="0">
                  <a:effectLst/>
                  <a:latin typeface="Times New Roman" panose="02020603050405020304" pitchFamily="18" charset="0"/>
                  <a:ea typeface="Times New Roman" panose="02020603050405020304" pitchFamily="18" charset="0"/>
                </a:rPr>
                <a:t> T 4</a:t>
              </a:r>
              <a:endParaRPr lang="en-US" sz="3600" b="1" u="sng" dirty="0">
                <a:effectLst/>
                <a:latin typeface="Times New Roman" panose="02020603050405020304" pitchFamily="18" charset="0"/>
                <a:ea typeface="Times New Roman" panose="02020603050405020304" pitchFamily="18" charset="0"/>
              </a:endParaRPr>
            </a:p>
          </p:txBody>
        </p:sp>
        <p:sp>
          <p:nvSpPr>
            <p:cNvPr id="16" name="Text Box 62">
              <a:extLst>
                <a:ext uri="{FF2B5EF4-FFF2-40B4-BE49-F238E27FC236}">
                  <a16:creationId xmlns:a16="http://schemas.microsoft.com/office/drawing/2014/main" id="{11BAB5C8-43E0-42AF-A8C3-55EFF17FEAB6}"/>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5</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7" name="Text Box 63">
              <a:extLst>
                <a:ext uri="{FF2B5EF4-FFF2-40B4-BE49-F238E27FC236}">
                  <a16:creationId xmlns:a16="http://schemas.microsoft.com/office/drawing/2014/main" id="{7631920F-F452-418E-9BFB-67C798506B55}"/>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J 9 3</a:t>
              </a:r>
              <a:endParaRPr lang="en-US" sz="3600" b="1" i="1" u="sng" dirty="0">
                <a:effectLst/>
                <a:latin typeface="Times New Roman" panose="02020603050405020304" pitchFamily="18" charset="0"/>
                <a:ea typeface="Times New Roman" panose="02020603050405020304" pitchFamily="18" charset="0"/>
              </a:endParaRPr>
            </a:p>
          </p:txBody>
        </p:sp>
        <p:sp>
          <p:nvSpPr>
            <p:cNvPr id="18" name="Text Box 64">
              <a:extLst>
                <a:ext uri="{FF2B5EF4-FFF2-40B4-BE49-F238E27FC236}">
                  <a16:creationId xmlns:a16="http://schemas.microsoft.com/office/drawing/2014/main" id="{0757854D-8013-4173-A5EB-D49705B58F9D}"/>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sz="1600" b="0" u="none" strike="noStrike" dirty="0">
                  <a:effectLst/>
                  <a:latin typeface="Times New Roman" panose="02020603050405020304" pitchFamily="18" charset="0"/>
                  <a:ea typeface="Times New Roman" panose="02020603050405020304" pitchFamily="18" charset="0"/>
                </a:rPr>
                <a:t>Declaring a Suit Contract</a:t>
              </a:r>
            </a:p>
            <a:p>
              <a:pPr marL="0" marR="0" algn="ctr">
                <a:spcBef>
                  <a:spcPts val="0"/>
                </a:spcBef>
                <a:spcAft>
                  <a:spcPts val="0"/>
                </a:spcAft>
              </a:pPr>
              <a:r>
                <a:rPr lang="en-GB" sz="1600" b="0" u="none" strike="noStrike" dirty="0">
                  <a:effectLst/>
                  <a:latin typeface="Times New Roman" panose="02020603050405020304" pitchFamily="18" charset="0"/>
                  <a:ea typeface="Times New Roman" panose="02020603050405020304" pitchFamily="18" charset="0"/>
                </a:rPr>
                <a:t>West leads side suit K</a:t>
              </a:r>
            </a:p>
            <a:p>
              <a:pPr marL="0" marR="0" algn="ctr">
                <a:spcBef>
                  <a:spcPts val="0"/>
                </a:spcBef>
                <a:spcAft>
                  <a:spcPts val="0"/>
                </a:spcAft>
              </a:pPr>
              <a:r>
                <a:rPr lang="en-GB" sz="1600" dirty="0">
                  <a:latin typeface="Times New Roman" panose="02020603050405020304" pitchFamily="18" charset="0"/>
                  <a:ea typeface="Times New Roman" panose="02020603050405020304" pitchFamily="18" charset="0"/>
                </a:rPr>
                <a:t>Standard Carding</a:t>
              </a:r>
              <a:endParaRPr lang="en-US" sz="1600" b="1" u="sng" dirty="0">
                <a:effectLst/>
                <a:latin typeface="Times New Roman" panose="02020603050405020304" pitchFamily="18" charset="0"/>
                <a:ea typeface="Times New Roman" panose="02020603050405020304" pitchFamily="18" charset="0"/>
              </a:endParaRPr>
            </a:p>
          </p:txBody>
        </p:sp>
      </p:grpSp>
      <p:sp>
        <p:nvSpPr>
          <p:cNvPr id="20" name="Subtitle 2">
            <a:extLst>
              <a:ext uri="{FF2B5EF4-FFF2-40B4-BE49-F238E27FC236}">
                <a16:creationId xmlns:a16="http://schemas.microsoft.com/office/drawing/2014/main" id="{1902AAE0-5968-4147-BFBC-5581A2D3DD93}"/>
              </a:ext>
            </a:extLst>
          </p:cNvPr>
          <p:cNvSpPr>
            <a:spLocks noGrp="1"/>
          </p:cNvSpPr>
          <p:nvPr>
            <p:ph type="subTitle" idx="1"/>
          </p:nvPr>
        </p:nvSpPr>
        <p:spPr>
          <a:xfrm>
            <a:off x="138546" y="417805"/>
            <a:ext cx="11877963" cy="656333"/>
          </a:xfrm>
        </p:spPr>
        <p:txBody>
          <a:bodyPr>
            <a:noAutofit/>
          </a:bodyPr>
          <a:lstStyle/>
          <a:p>
            <a:pPr>
              <a:lnSpc>
                <a:spcPct val="100000"/>
              </a:lnSpc>
              <a:spcBef>
                <a:spcPts val="0"/>
              </a:spcBef>
            </a:pPr>
            <a:r>
              <a:rPr lang="en-US" sz="3600" b="1" dirty="0"/>
              <a:t>Your Opponents are trying to be detectives, so be careful! </a:t>
            </a:r>
          </a:p>
        </p:txBody>
      </p:sp>
      <p:sp>
        <p:nvSpPr>
          <p:cNvPr id="27" name="Subtitle 2">
            <a:extLst>
              <a:ext uri="{FF2B5EF4-FFF2-40B4-BE49-F238E27FC236}">
                <a16:creationId xmlns:a16="http://schemas.microsoft.com/office/drawing/2014/main" id="{F79ACA39-2ADA-4EE9-8060-AD8E6C8450F9}"/>
              </a:ext>
            </a:extLst>
          </p:cNvPr>
          <p:cNvSpPr txBox="1">
            <a:spLocks/>
          </p:cNvSpPr>
          <p:nvPr/>
        </p:nvSpPr>
        <p:spPr>
          <a:xfrm>
            <a:off x="138547" y="4736403"/>
            <a:ext cx="11877964" cy="180670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endParaRPr lang="en-US" sz="3600" dirty="0"/>
          </a:p>
        </p:txBody>
      </p:sp>
      <p:sp>
        <p:nvSpPr>
          <p:cNvPr id="23" name="Subtitle 2">
            <a:extLst>
              <a:ext uri="{FF2B5EF4-FFF2-40B4-BE49-F238E27FC236}">
                <a16:creationId xmlns:a16="http://schemas.microsoft.com/office/drawing/2014/main" id="{F3E67F94-DEA9-4E9F-B4F9-EA8DAA836CFE}"/>
              </a:ext>
            </a:extLst>
          </p:cNvPr>
          <p:cNvSpPr txBox="1">
            <a:spLocks/>
          </p:cNvSpPr>
          <p:nvPr/>
        </p:nvSpPr>
        <p:spPr>
          <a:xfrm>
            <a:off x="711200" y="3870175"/>
            <a:ext cx="10891520" cy="94566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r>
              <a:rPr lang="en-US" sz="3600" dirty="0"/>
              <a:t>What should Declare Play and Why?  What do we fear?</a:t>
            </a:r>
          </a:p>
        </p:txBody>
      </p:sp>
      <p:sp>
        <p:nvSpPr>
          <p:cNvPr id="26" name="Subtitle 2">
            <a:extLst>
              <a:ext uri="{FF2B5EF4-FFF2-40B4-BE49-F238E27FC236}">
                <a16:creationId xmlns:a16="http://schemas.microsoft.com/office/drawing/2014/main" id="{ACDC5FB3-BB6A-4A05-B3A2-93688D82534E}"/>
              </a:ext>
            </a:extLst>
          </p:cNvPr>
          <p:cNvSpPr txBox="1">
            <a:spLocks/>
          </p:cNvSpPr>
          <p:nvPr/>
        </p:nvSpPr>
        <p:spPr>
          <a:xfrm>
            <a:off x="711200" y="4611779"/>
            <a:ext cx="10891520" cy="19313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r>
              <a:rPr lang="en-US" sz="3600" dirty="0"/>
              <a:t>We fear a ruff with East likely echoing encouragement.  East would not have played the 6 from J653 nor could we hold J9 tight as again the 6 from 653 is non-sensical.</a:t>
            </a:r>
          </a:p>
        </p:txBody>
      </p:sp>
      <p:sp>
        <p:nvSpPr>
          <p:cNvPr id="2" name="Slide Number Placeholder 1">
            <a:extLst>
              <a:ext uri="{FF2B5EF4-FFF2-40B4-BE49-F238E27FC236}">
                <a16:creationId xmlns:a16="http://schemas.microsoft.com/office/drawing/2014/main" id="{64BE1A09-106D-4361-86C7-3C86095617FD}"/>
              </a:ext>
            </a:extLst>
          </p:cNvPr>
          <p:cNvSpPr>
            <a:spLocks noGrp="1"/>
          </p:cNvSpPr>
          <p:nvPr>
            <p:ph type="sldNum" sz="quarter" idx="12"/>
          </p:nvPr>
        </p:nvSpPr>
        <p:spPr/>
        <p:txBody>
          <a:bodyPr/>
          <a:lstStyle/>
          <a:p>
            <a:fld id="{6EA0C4CC-80C1-4DE0-AEED-0D7B36537743}" type="slidenum">
              <a:rPr lang="en-US" smtClean="0"/>
              <a:t>24</a:t>
            </a:fld>
            <a:endParaRPr lang="en-US" dirty="0"/>
          </a:p>
        </p:txBody>
      </p:sp>
    </p:spTree>
    <p:extLst>
      <p:ext uri="{BB962C8B-B14F-4D97-AF65-F5344CB8AC3E}">
        <p14:creationId xmlns:p14="http://schemas.microsoft.com/office/powerpoint/2010/main" val="362937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0">
            <a:extLst>
              <a:ext uri="{FF2B5EF4-FFF2-40B4-BE49-F238E27FC236}">
                <a16:creationId xmlns:a16="http://schemas.microsoft.com/office/drawing/2014/main" id="{88206AC6-DC85-4C6A-A104-E7A9FE72ACF0}"/>
              </a:ext>
            </a:extLst>
          </p:cNvPr>
          <p:cNvSpPr>
            <a:spLocks noChangeArrowheads="1"/>
          </p:cNvSpPr>
          <p:nvPr/>
        </p:nvSpPr>
        <p:spPr bwMode="auto">
          <a:xfrm>
            <a:off x="2743200" y="9321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3" name="Group 12">
            <a:extLst>
              <a:ext uri="{FF2B5EF4-FFF2-40B4-BE49-F238E27FC236}">
                <a16:creationId xmlns:a16="http://schemas.microsoft.com/office/drawing/2014/main" id="{0B72F7D2-AFFB-4B3B-846C-6E6EFE1947FF}"/>
              </a:ext>
            </a:extLst>
          </p:cNvPr>
          <p:cNvGrpSpPr/>
          <p:nvPr/>
        </p:nvGrpSpPr>
        <p:grpSpPr>
          <a:xfrm>
            <a:off x="2124365" y="1074139"/>
            <a:ext cx="7906328" cy="2466109"/>
            <a:chOff x="0" y="0"/>
            <a:chExt cx="4163568" cy="2517648"/>
          </a:xfrm>
        </p:grpSpPr>
        <p:sp>
          <p:nvSpPr>
            <p:cNvPr id="14" name="Text Box 60">
              <a:extLst>
                <a:ext uri="{FF2B5EF4-FFF2-40B4-BE49-F238E27FC236}">
                  <a16:creationId xmlns:a16="http://schemas.microsoft.com/office/drawing/2014/main" id="{FE6FFB7A-D0B4-49C0-A4BB-754A1BC51F50}"/>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b="0"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GB" sz="3600" dirty="0">
                  <a:latin typeface="Times New Roman" panose="02020603050405020304" pitchFamily="18" charset="0"/>
                  <a:ea typeface="Times New Roman" panose="02020603050405020304" pitchFamily="18" charset="0"/>
                  <a:cs typeface="Times New Roman" panose="02020603050405020304" pitchFamily="18" charset="0"/>
                </a:rPr>
                <a:t>K 7 5 </a:t>
              </a:r>
              <a:r>
                <a:rPr lang="en-GB" sz="3600" u="sng"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Text Box 61">
              <a:extLst>
                <a:ext uri="{FF2B5EF4-FFF2-40B4-BE49-F238E27FC236}">
                  <a16:creationId xmlns:a16="http://schemas.microsoft.com/office/drawing/2014/main" id="{A7B30C05-D71C-466F-965D-0B88ADCBE3B9}"/>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1" i="1" u="sng" strike="noStrike" dirty="0">
                  <a:effectLst/>
                  <a:latin typeface="Times New Roman" panose="02020603050405020304" pitchFamily="18" charset="0"/>
                  <a:ea typeface="Times New Roman" panose="02020603050405020304" pitchFamily="18" charset="0"/>
                </a:rPr>
                <a:t>4</a:t>
              </a:r>
              <a:endParaRPr lang="en-US" sz="3600" b="1" i="1" u="sng" dirty="0">
                <a:effectLst/>
                <a:latin typeface="Times New Roman" panose="02020603050405020304" pitchFamily="18" charset="0"/>
                <a:ea typeface="Times New Roman" panose="02020603050405020304" pitchFamily="18" charset="0"/>
              </a:endParaRPr>
            </a:p>
          </p:txBody>
        </p:sp>
        <p:sp>
          <p:nvSpPr>
            <p:cNvPr id="16" name="Text Box 62">
              <a:extLst>
                <a:ext uri="{FF2B5EF4-FFF2-40B4-BE49-F238E27FC236}">
                  <a16:creationId xmlns:a16="http://schemas.microsoft.com/office/drawing/2014/main" id="{11BAB5C8-43E0-42AF-A8C3-55EFF17FEAB6}"/>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u="sng" dirty="0">
                  <a:latin typeface="Times New Roman" panose="02020603050405020304" pitchFamily="18" charset="0"/>
                  <a:ea typeface="Times New Roman" panose="02020603050405020304" pitchFamily="18" charset="0"/>
                  <a:cs typeface="Times New Roman" panose="02020603050405020304" pitchFamily="18" charset="0"/>
                </a:rPr>
                <a:t>Q</a:t>
              </a:r>
              <a:endParaRPr lang="en-US" sz="3600" b="1"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7" name="Text Box 63">
              <a:extLst>
                <a:ext uri="{FF2B5EF4-FFF2-40B4-BE49-F238E27FC236}">
                  <a16:creationId xmlns:a16="http://schemas.microsoft.com/office/drawing/2014/main" id="{7631920F-F452-418E-9BFB-67C798506B55}"/>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J T 9</a:t>
              </a:r>
              <a:endParaRPr lang="en-US" sz="3600" b="1" i="1" u="sng" dirty="0">
                <a:effectLst/>
                <a:latin typeface="Times New Roman" panose="02020603050405020304" pitchFamily="18" charset="0"/>
                <a:ea typeface="Times New Roman" panose="02020603050405020304" pitchFamily="18" charset="0"/>
              </a:endParaRPr>
            </a:p>
          </p:txBody>
        </p:sp>
        <p:sp>
          <p:nvSpPr>
            <p:cNvPr id="18" name="Text Box 64">
              <a:extLst>
                <a:ext uri="{FF2B5EF4-FFF2-40B4-BE49-F238E27FC236}">
                  <a16:creationId xmlns:a16="http://schemas.microsoft.com/office/drawing/2014/main" id="{0757854D-8013-4173-A5EB-D49705B58F9D}"/>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sz="1600" b="0" u="none" strike="noStrike" dirty="0">
                  <a:effectLst/>
                  <a:latin typeface="Times New Roman" panose="02020603050405020304" pitchFamily="18" charset="0"/>
                  <a:ea typeface="Times New Roman" panose="02020603050405020304" pitchFamily="18" charset="0"/>
                </a:rPr>
                <a:t>In Suit Contract </a:t>
              </a:r>
            </a:p>
            <a:p>
              <a:pPr marL="0" marR="0" algn="ctr">
                <a:spcBef>
                  <a:spcPts val="0"/>
                </a:spcBef>
                <a:spcAft>
                  <a:spcPts val="0"/>
                </a:spcAft>
              </a:pPr>
              <a:r>
                <a:rPr lang="en-GB" sz="1600" dirty="0">
                  <a:latin typeface="Times New Roman" panose="02020603050405020304" pitchFamily="18" charset="0"/>
                  <a:ea typeface="Times New Roman" panose="02020603050405020304" pitchFamily="18" charset="0"/>
                </a:rPr>
                <a:t>and</a:t>
              </a:r>
              <a:r>
                <a:rPr lang="en-GB" sz="1600" b="0" u="none" strike="noStrike" dirty="0">
                  <a:effectLst/>
                  <a:latin typeface="Times New Roman" panose="02020603050405020304" pitchFamily="18" charset="0"/>
                  <a:ea typeface="Times New Roman" panose="02020603050405020304" pitchFamily="18" charset="0"/>
                </a:rPr>
                <a:t> East overcalled this suit</a:t>
              </a:r>
            </a:p>
            <a:p>
              <a:pPr marL="0" marR="0" algn="ctr">
                <a:spcBef>
                  <a:spcPts val="0"/>
                </a:spcBef>
                <a:spcAft>
                  <a:spcPts val="0"/>
                </a:spcAft>
              </a:pPr>
              <a:r>
                <a:rPr lang="en-GB" sz="1600" dirty="0">
                  <a:latin typeface="Times New Roman" panose="02020603050405020304" pitchFamily="18" charset="0"/>
                  <a:ea typeface="Times New Roman" panose="02020603050405020304" pitchFamily="18" charset="0"/>
                </a:rPr>
                <a:t>Standard Carding</a:t>
              </a:r>
              <a:endParaRPr lang="en-US" sz="1600" b="1" u="sng" dirty="0">
                <a:effectLst/>
                <a:latin typeface="Times New Roman" panose="02020603050405020304" pitchFamily="18" charset="0"/>
                <a:ea typeface="Times New Roman" panose="02020603050405020304" pitchFamily="18" charset="0"/>
              </a:endParaRPr>
            </a:p>
          </p:txBody>
        </p:sp>
      </p:grpSp>
      <p:sp>
        <p:nvSpPr>
          <p:cNvPr id="20" name="Subtitle 2">
            <a:extLst>
              <a:ext uri="{FF2B5EF4-FFF2-40B4-BE49-F238E27FC236}">
                <a16:creationId xmlns:a16="http://schemas.microsoft.com/office/drawing/2014/main" id="{1902AAE0-5968-4147-BFBC-5581A2D3DD93}"/>
              </a:ext>
            </a:extLst>
          </p:cNvPr>
          <p:cNvSpPr>
            <a:spLocks noGrp="1"/>
          </p:cNvSpPr>
          <p:nvPr>
            <p:ph type="subTitle" idx="1"/>
          </p:nvPr>
        </p:nvSpPr>
        <p:spPr>
          <a:xfrm>
            <a:off x="138546" y="417805"/>
            <a:ext cx="11877963" cy="656333"/>
          </a:xfrm>
        </p:spPr>
        <p:txBody>
          <a:bodyPr>
            <a:noAutofit/>
          </a:bodyPr>
          <a:lstStyle/>
          <a:p>
            <a:pPr>
              <a:lnSpc>
                <a:spcPct val="100000"/>
              </a:lnSpc>
              <a:spcBef>
                <a:spcPts val="0"/>
              </a:spcBef>
            </a:pPr>
            <a:r>
              <a:rPr lang="en-US" sz="3600" b="1" dirty="0"/>
              <a:t>Your Opponents are trying to be detectives, so be careful! </a:t>
            </a:r>
          </a:p>
        </p:txBody>
      </p:sp>
      <p:sp>
        <p:nvSpPr>
          <p:cNvPr id="27" name="Subtitle 2">
            <a:extLst>
              <a:ext uri="{FF2B5EF4-FFF2-40B4-BE49-F238E27FC236}">
                <a16:creationId xmlns:a16="http://schemas.microsoft.com/office/drawing/2014/main" id="{F79ACA39-2ADA-4EE9-8060-AD8E6C8450F9}"/>
              </a:ext>
            </a:extLst>
          </p:cNvPr>
          <p:cNvSpPr txBox="1">
            <a:spLocks/>
          </p:cNvSpPr>
          <p:nvPr/>
        </p:nvSpPr>
        <p:spPr>
          <a:xfrm>
            <a:off x="138547" y="4736403"/>
            <a:ext cx="11877964" cy="180670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endParaRPr lang="en-US" sz="3600" dirty="0"/>
          </a:p>
        </p:txBody>
      </p:sp>
      <p:sp>
        <p:nvSpPr>
          <p:cNvPr id="23" name="Subtitle 2">
            <a:extLst>
              <a:ext uri="{FF2B5EF4-FFF2-40B4-BE49-F238E27FC236}">
                <a16:creationId xmlns:a16="http://schemas.microsoft.com/office/drawing/2014/main" id="{F3E67F94-DEA9-4E9F-B4F9-EA8DAA836CFE}"/>
              </a:ext>
            </a:extLst>
          </p:cNvPr>
          <p:cNvSpPr txBox="1">
            <a:spLocks/>
          </p:cNvSpPr>
          <p:nvPr/>
        </p:nvSpPr>
        <p:spPr>
          <a:xfrm>
            <a:off x="711200" y="3717775"/>
            <a:ext cx="10891520" cy="94566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r>
              <a:rPr lang="en-US" sz="3600" dirty="0"/>
              <a:t>What do we know and what do we fear?</a:t>
            </a:r>
          </a:p>
        </p:txBody>
      </p:sp>
      <p:sp>
        <p:nvSpPr>
          <p:cNvPr id="19" name="Subtitle 2">
            <a:extLst>
              <a:ext uri="{FF2B5EF4-FFF2-40B4-BE49-F238E27FC236}">
                <a16:creationId xmlns:a16="http://schemas.microsoft.com/office/drawing/2014/main" id="{EA95F497-34FC-4D33-A0A8-DE60F7F10E28}"/>
              </a:ext>
            </a:extLst>
          </p:cNvPr>
          <p:cNvSpPr txBox="1">
            <a:spLocks/>
          </p:cNvSpPr>
          <p:nvPr/>
        </p:nvSpPr>
        <p:spPr>
          <a:xfrm>
            <a:off x="711200" y="4427660"/>
            <a:ext cx="10668000" cy="19313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t>   Lead is a singleton and you fear East can work this out.</a:t>
            </a:r>
          </a:p>
          <a:p>
            <a:r>
              <a:rPr lang="en-US" dirty="0"/>
              <a:t>If you play the jack under East’s queen in an effort to convince him that </a:t>
            </a:r>
            <a:r>
              <a:rPr lang="en-US" i="1" dirty="0"/>
              <a:t>you</a:t>
            </a:r>
            <a:r>
              <a:rPr lang="en-US" dirty="0"/>
              <a:t> hold the singleton, he will reason that his partner would not have led the three from 10-9-3. If you play the nine, a similar inference will arise. But if you drop the 10, East will have to allow for the possibility that West has led from J-9-3.</a:t>
            </a:r>
          </a:p>
        </p:txBody>
      </p:sp>
      <p:sp>
        <p:nvSpPr>
          <p:cNvPr id="2" name="Slide Number Placeholder 1">
            <a:extLst>
              <a:ext uri="{FF2B5EF4-FFF2-40B4-BE49-F238E27FC236}">
                <a16:creationId xmlns:a16="http://schemas.microsoft.com/office/drawing/2014/main" id="{B38A9CAA-D134-4802-B46B-C10552BB1103}"/>
              </a:ext>
            </a:extLst>
          </p:cNvPr>
          <p:cNvSpPr>
            <a:spLocks noGrp="1"/>
          </p:cNvSpPr>
          <p:nvPr>
            <p:ph type="sldNum" sz="quarter" idx="12"/>
          </p:nvPr>
        </p:nvSpPr>
        <p:spPr/>
        <p:txBody>
          <a:bodyPr/>
          <a:lstStyle/>
          <a:p>
            <a:fld id="{6EA0C4CC-80C1-4DE0-AEED-0D7B36537743}" type="slidenum">
              <a:rPr lang="en-US" smtClean="0"/>
              <a:t>25</a:t>
            </a:fld>
            <a:endParaRPr lang="en-US" dirty="0"/>
          </a:p>
        </p:txBody>
      </p:sp>
    </p:spTree>
    <p:extLst>
      <p:ext uri="{BB962C8B-B14F-4D97-AF65-F5344CB8AC3E}">
        <p14:creationId xmlns:p14="http://schemas.microsoft.com/office/powerpoint/2010/main" val="36318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0">
            <a:extLst>
              <a:ext uri="{FF2B5EF4-FFF2-40B4-BE49-F238E27FC236}">
                <a16:creationId xmlns:a16="http://schemas.microsoft.com/office/drawing/2014/main" id="{88206AC6-DC85-4C6A-A104-E7A9FE72ACF0}"/>
              </a:ext>
            </a:extLst>
          </p:cNvPr>
          <p:cNvSpPr>
            <a:spLocks noChangeArrowheads="1"/>
          </p:cNvSpPr>
          <p:nvPr/>
        </p:nvSpPr>
        <p:spPr bwMode="auto">
          <a:xfrm>
            <a:off x="2743200" y="9321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3" name="Group 12">
            <a:extLst>
              <a:ext uri="{FF2B5EF4-FFF2-40B4-BE49-F238E27FC236}">
                <a16:creationId xmlns:a16="http://schemas.microsoft.com/office/drawing/2014/main" id="{0B72F7D2-AFFB-4B3B-846C-6E6EFE1947FF}"/>
              </a:ext>
            </a:extLst>
          </p:cNvPr>
          <p:cNvGrpSpPr/>
          <p:nvPr/>
        </p:nvGrpSpPr>
        <p:grpSpPr>
          <a:xfrm>
            <a:off x="2142836" y="2195945"/>
            <a:ext cx="7906328" cy="2466109"/>
            <a:chOff x="0" y="0"/>
            <a:chExt cx="4163568" cy="2517648"/>
          </a:xfrm>
        </p:grpSpPr>
        <p:sp>
          <p:nvSpPr>
            <p:cNvPr id="14" name="Text Box 60">
              <a:extLst>
                <a:ext uri="{FF2B5EF4-FFF2-40B4-BE49-F238E27FC236}">
                  <a16:creationId xmlns:a16="http://schemas.microsoft.com/office/drawing/2014/main" id="{FE6FFB7A-D0B4-49C0-A4BB-754A1BC51F50}"/>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b="0"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9 8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Text Box 61">
              <a:extLst>
                <a:ext uri="{FF2B5EF4-FFF2-40B4-BE49-F238E27FC236}">
                  <a16:creationId xmlns:a16="http://schemas.microsoft.com/office/drawing/2014/main" id="{A7B30C05-D71C-466F-965D-0B88ADCBE3B9}"/>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J 7 6 </a:t>
              </a:r>
              <a:r>
                <a:rPr lang="en-GB" sz="3600" b="1" i="1" u="sng" dirty="0">
                  <a:effectLst/>
                  <a:latin typeface="Times New Roman" panose="02020603050405020304" pitchFamily="18" charset="0"/>
                  <a:ea typeface="Times New Roman" panose="02020603050405020304" pitchFamily="18" charset="0"/>
                </a:rPr>
                <a:t>4</a:t>
              </a:r>
              <a:endParaRPr lang="en-US" sz="3600" b="1" u="sng" dirty="0">
                <a:effectLst/>
                <a:latin typeface="Times New Roman" panose="02020603050405020304" pitchFamily="18" charset="0"/>
                <a:ea typeface="Times New Roman" panose="02020603050405020304" pitchFamily="18" charset="0"/>
              </a:endParaRPr>
            </a:p>
          </p:txBody>
        </p:sp>
        <p:sp>
          <p:nvSpPr>
            <p:cNvPr id="16" name="Text Box 62">
              <a:extLst>
                <a:ext uri="{FF2B5EF4-FFF2-40B4-BE49-F238E27FC236}">
                  <a16:creationId xmlns:a16="http://schemas.microsoft.com/office/drawing/2014/main" id="{11BAB5C8-43E0-42AF-A8C3-55EFF17FEAB6}"/>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A K 5</a:t>
              </a:r>
              <a:endParaRPr lang="en-US" sz="36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7" name="Text Box 63">
              <a:extLst>
                <a:ext uri="{FF2B5EF4-FFF2-40B4-BE49-F238E27FC236}">
                  <a16:creationId xmlns:a16="http://schemas.microsoft.com/office/drawing/2014/main" id="{7631920F-F452-418E-9BFB-67C798506B55}"/>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rPr>
                <a:t>Q T 3</a:t>
              </a:r>
              <a:endParaRPr lang="en-US" sz="3600" b="1" u="sng" dirty="0">
                <a:effectLst/>
                <a:latin typeface="Times New Roman" panose="02020603050405020304" pitchFamily="18" charset="0"/>
                <a:ea typeface="Times New Roman" panose="02020603050405020304" pitchFamily="18" charset="0"/>
              </a:endParaRPr>
            </a:p>
          </p:txBody>
        </p:sp>
        <p:sp>
          <p:nvSpPr>
            <p:cNvPr id="18" name="Text Box 64">
              <a:extLst>
                <a:ext uri="{FF2B5EF4-FFF2-40B4-BE49-F238E27FC236}">
                  <a16:creationId xmlns:a16="http://schemas.microsoft.com/office/drawing/2014/main" id="{0757854D-8013-4173-A5EB-D49705B58F9D}"/>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Contract </a:t>
              </a:r>
              <a:endParaRPr lang="en-US" b="1" u="sng"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4</a:t>
              </a:r>
              <a:r>
                <a:rPr lang="en-GB" b="0" u="none" strike="noStrike" baseline="30000" dirty="0">
                  <a:effectLst/>
                  <a:latin typeface="Times New Roman" panose="02020603050405020304" pitchFamily="18" charset="0"/>
                  <a:ea typeface="Times New Roman" panose="02020603050405020304" pitchFamily="18" charset="0"/>
                </a:rPr>
                <a:t>th</a:t>
              </a:r>
              <a:r>
                <a:rPr lang="en-GB" b="0" u="none" strike="noStrike" dirty="0">
                  <a:effectLst/>
                  <a:latin typeface="Times New Roman" panose="02020603050405020304" pitchFamily="18" charset="0"/>
                  <a:ea typeface="Times New Roman" panose="02020603050405020304" pitchFamily="18" charset="0"/>
                </a:rPr>
                <a:t> Best Leads </a:t>
              </a:r>
              <a:endParaRPr lang="en-US" b="1" u="sng"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Std Signals</a:t>
              </a:r>
              <a:endParaRPr lang="en-US" b="1" u="sng" dirty="0">
                <a:effectLst/>
                <a:latin typeface="Times New Roman" panose="02020603050405020304" pitchFamily="18" charset="0"/>
                <a:ea typeface="Times New Roman" panose="02020603050405020304" pitchFamily="18" charset="0"/>
              </a:endParaRPr>
            </a:p>
          </p:txBody>
        </p:sp>
      </p:grpSp>
      <p:sp>
        <p:nvSpPr>
          <p:cNvPr id="20" name="Subtitle 2">
            <a:extLst>
              <a:ext uri="{FF2B5EF4-FFF2-40B4-BE49-F238E27FC236}">
                <a16:creationId xmlns:a16="http://schemas.microsoft.com/office/drawing/2014/main" id="{1902AAE0-5968-4147-BFBC-5581A2D3DD93}"/>
              </a:ext>
            </a:extLst>
          </p:cNvPr>
          <p:cNvSpPr>
            <a:spLocks noGrp="1"/>
          </p:cNvSpPr>
          <p:nvPr>
            <p:ph type="subTitle" idx="1"/>
          </p:nvPr>
        </p:nvSpPr>
        <p:spPr>
          <a:xfrm>
            <a:off x="3759200" y="417805"/>
            <a:ext cx="8257309" cy="1375039"/>
          </a:xfrm>
        </p:spPr>
        <p:txBody>
          <a:bodyPr>
            <a:noAutofit/>
          </a:bodyPr>
          <a:lstStyle/>
          <a:p>
            <a:pPr marL="742950" indent="-374904" algn="l">
              <a:lnSpc>
                <a:spcPct val="110000"/>
              </a:lnSpc>
              <a:spcBef>
                <a:spcPts val="0"/>
              </a:spcBef>
              <a:spcAft>
                <a:spcPts val="800"/>
              </a:spcAft>
              <a:buFont typeface="+mj-lt"/>
              <a:buAutoNum type="arabicParenR"/>
            </a:pPr>
            <a:r>
              <a:rPr lang="en-US" sz="3600" dirty="0"/>
              <a:t> What cards should East follow &amp; Play?</a:t>
            </a:r>
          </a:p>
          <a:p>
            <a:pPr marL="742950" indent="-374904" algn="l">
              <a:lnSpc>
                <a:spcPct val="110000"/>
              </a:lnSpc>
              <a:spcBef>
                <a:spcPts val="0"/>
              </a:spcBef>
              <a:spcAft>
                <a:spcPts val="800"/>
              </a:spcAft>
              <a:buFont typeface="+mj-lt"/>
              <a:buAutoNum type="arabicParenR"/>
            </a:pPr>
            <a:r>
              <a:rPr lang="en-US" sz="3600" dirty="0"/>
              <a:t> What card should South Play &amp; why?</a:t>
            </a:r>
          </a:p>
        </p:txBody>
      </p:sp>
      <p:pic>
        <p:nvPicPr>
          <p:cNvPr id="23" name="Picture 22">
            <a:extLst>
              <a:ext uri="{FF2B5EF4-FFF2-40B4-BE49-F238E27FC236}">
                <a16:creationId xmlns:a16="http://schemas.microsoft.com/office/drawing/2014/main" id="{5528F4B2-A34A-4DC2-B244-F3F5DD630A5B}"/>
              </a:ext>
            </a:extLst>
          </p:cNvPr>
          <p:cNvPicPr>
            <a:picLocks noChangeAspect="1"/>
          </p:cNvPicPr>
          <p:nvPr/>
        </p:nvPicPr>
        <p:blipFill>
          <a:blip r:embed="rId2"/>
          <a:stretch>
            <a:fillRect/>
          </a:stretch>
        </p:blipFill>
        <p:spPr>
          <a:xfrm>
            <a:off x="509011" y="417805"/>
            <a:ext cx="3491644" cy="2510122"/>
          </a:xfrm>
          <a:prstGeom prst="rect">
            <a:avLst/>
          </a:prstGeom>
        </p:spPr>
      </p:pic>
      <p:sp>
        <p:nvSpPr>
          <p:cNvPr id="26" name="Subtitle 2">
            <a:extLst>
              <a:ext uri="{FF2B5EF4-FFF2-40B4-BE49-F238E27FC236}">
                <a16:creationId xmlns:a16="http://schemas.microsoft.com/office/drawing/2014/main" id="{B30C70B1-7F8A-4C40-93DC-FF43D8E65499}"/>
              </a:ext>
            </a:extLst>
          </p:cNvPr>
          <p:cNvSpPr txBox="1">
            <a:spLocks/>
          </p:cNvSpPr>
          <p:nvPr/>
        </p:nvSpPr>
        <p:spPr>
          <a:xfrm>
            <a:off x="138545" y="4751114"/>
            <a:ext cx="11877964" cy="180670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r>
              <a:rPr lang="en-US" sz="3600" dirty="0"/>
              <a:t>1) East should conceal the K to next lead low giving a guess!</a:t>
            </a:r>
          </a:p>
        </p:txBody>
      </p:sp>
      <p:sp>
        <p:nvSpPr>
          <p:cNvPr id="27" name="Subtitle 2">
            <a:extLst>
              <a:ext uri="{FF2B5EF4-FFF2-40B4-BE49-F238E27FC236}">
                <a16:creationId xmlns:a16="http://schemas.microsoft.com/office/drawing/2014/main" id="{F79ACA39-2ADA-4EE9-8060-AD8E6C8450F9}"/>
              </a:ext>
            </a:extLst>
          </p:cNvPr>
          <p:cNvSpPr txBox="1">
            <a:spLocks/>
          </p:cNvSpPr>
          <p:nvPr/>
        </p:nvSpPr>
        <p:spPr>
          <a:xfrm>
            <a:off x="138547" y="4736403"/>
            <a:ext cx="11877964" cy="180670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8046" algn="l">
              <a:lnSpc>
                <a:spcPct val="110000"/>
              </a:lnSpc>
              <a:spcBef>
                <a:spcPts val="0"/>
              </a:spcBef>
              <a:spcAft>
                <a:spcPts val="800"/>
              </a:spcAft>
            </a:pPr>
            <a:endParaRPr lang="en-US" sz="3600" dirty="0"/>
          </a:p>
          <a:p>
            <a:pPr marL="368046" algn="l">
              <a:lnSpc>
                <a:spcPct val="110000"/>
              </a:lnSpc>
              <a:spcBef>
                <a:spcPts val="0"/>
              </a:spcBef>
              <a:spcAft>
                <a:spcPts val="800"/>
              </a:spcAft>
            </a:pPr>
            <a:r>
              <a:rPr lang="en-US" sz="3600" dirty="0"/>
              <a:t>2) Declarer should preempt the guess by dropping the Ten!!</a:t>
            </a:r>
          </a:p>
        </p:txBody>
      </p:sp>
      <p:sp>
        <p:nvSpPr>
          <p:cNvPr id="2" name="Slide Number Placeholder 1">
            <a:extLst>
              <a:ext uri="{FF2B5EF4-FFF2-40B4-BE49-F238E27FC236}">
                <a16:creationId xmlns:a16="http://schemas.microsoft.com/office/drawing/2014/main" id="{8C37EA37-86A9-407D-8E26-31EAF3A65AE5}"/>
              </a:ext>
            </a:extLst>
          </p:cNvPr>
          <p:cNvSpPr>
            <a:spLocks noGrp="1"/>
          </p:cNvSpPr>
          <p:nvPr>
            <p:ph type="sldNum" sz="quarter" idx="12"/>
          </p:nvPr>
        </p:nvSpPr>
        <p:spPr/>
        <p:txBody>
          <a:bodyPr/>
          <a:lstStyle/>
          <a:p>
            <a:fld id="{6EA0C4CC-80C1-4DE0-AEED-0D7B36537743}" type="slidenum">
              <a:rPr lang="en-US" smtClean="0"/>
              <a:t>26</a:t>
            </a:fld>
            <a:endParaRPr lang="en-US" dirty="0"/>
          </a:p>
        </p:txBody>
      </p:sp>
    </p:spTree>
    <p:extLst>
      <p:ext uri="{BB962C8B-B14F-4D97-AF65-F5344CB8AC3E}">
        <p14:creationId xmlns:p14="http://schemas.microsoft.com/office/powerpoint/2010/main" val="303968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6">
            <a:extLst>
              <a:ext uri="{FF2B5EF4-FFF2-40B4-BE49-F238E27FC236}">
                <a16:creationId xmlns:a16="http://schemas.microsoft.com/office/drawing/2014/main" id="{D6D66DB9-9D89-44B7-A41D-3F9FE4A111C7}"/>
              </a:ext>
            </a:extLst>
          </p:cNvPr>
          <p:cNvSpPr txBox="1">
            <a:spLocks noChangeArrowheads="1"/>
          </p:cNvSpPr>
          <p:nvPr/>
        </p:nvSpPr>
        <p:spPr bwMode="auto">
          <a:xfrm>
            <a:off x="1885360" y="1661302"/>
            <a:ext cx="2428920" cy="13647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R="0" defTabSz="182880">
              <a:spcBef>
                <a:spcPts val="0"/>
              </a:spcBef>
              <a:spcAft>
                <a:spcPts val="0"/>
              </a:spcAft>
            </a:pPr>
            <a:r>
              <a:rPr lang="en-US" sz="2000" b="1"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a:t>
            </a:r>
            <a:r>
              <a:rPr lang="en-US" sz="2000" b="0" u="none" strike="noStrike" dirty="0">
                <a:effectLst/>
                <a:latin typeface="Times New Roman" panose="02020603050405020304" pitchFamily="18" charset="0"/>
                <a:ea typeface="Times New Roman" panose="02020603050405020304" pitchFamily="18" charset="0"/>
              </a:rPr>
              <a:t> 	x</a:t>
            </a:r>
            <a:endParaRPr lang="en-US" sz="2400" b="1" u="sng" dirty="0">
              <a:effectLst/>
              <a:latin typeface="Times New Roman" panose="02020603050405020304" pitchFamily="18" charset="0"/>
              <a:ea typeface="Times New Roman" panose="02020603050405020304" pitchFamily="18" charset="0"/>
            </a:endParaRPr>
          </a:p>
          <a:p>
            <a:pPr marR="0" defTabSz="182880">
              <a:lnSpc>
                <a:spcPct val="107000"/>
              </a:lnSpc>
              <a:spcBef>
                <a:spcPts val="0"/>
              </a:spcBef>
              <a:spcAft>
                <a:spcPts val="0"/>
              </a:spcAft>
            </a:pPr>
            <a:r>
              <a:rPr lang="en-US" sz="2000" dirty="0">
                <a:solidFill>
                  <a:srgbClr val="C00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K J 9 x </a:t>
            </a:r>
            <a:r>
              <a:rPr lang="en-US" sz="2000" dirty="0" err="1">
                <a:latin typeface="Times New Roman" panose="02020603050405020304" pitchFamily="18" charset="0"/>
                <a:ea typeface="Times New Roman" panose="02020603050405020304" pitchFamily="18" charset="0"/>
              </a:rPr>
              <a:t>x</a:t>
            </a:r>
            <a:r>
              <a:rPr lang="en-US" sz="2000" dirty="0">
                <a:latin typeface="Times New Roman" panose="02020603050405020304" pitchFamily="18" charset="0"/>
                <a:ea typeface="Times New Roman" panose="02020603050405020304" pitchFamily="18" charset="0"/>
              </a:rPr>
              <a:t>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0"/>
              </a:spcAft>
            </a:pPr>
            <a:r>
              <a:rPr lang="en-US" sz="2000" dirty="0">
                <a:solidFill>
                  <a:srgbClr val="FFC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Q J T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800"/>
              </a:spcAft>
            </a:pPr>
            <a:r>
              <a:rPr lang="en-US" sz="2000" dirty="0">
                <a:solidFill>
                  <a:srgbClr val="00B05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J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36">
            <a:extLst>
              <a:ext uri="{FF2B5EF4-FFF2-40B4-BE49-F238E27FC236}">
                <a16:creationId xmlns:a16="http://schemas.microsoft.com/office/drawing/2014/main" id="{F82BB1A9-D7E3-4D9E-A9DE-E1D715052B84}"/>
              </a:ext>
            </a:extLst>
          </p:cNvPr>
          <p:cNvSpPr txBox="1">
            <a:spLocks noChangeArrowheads="1"/>
          </p:cNvSpPr>
          <p:nvPr/>
        </p:nvSpPr>
        <p:spPr bwMode="auto">
          <a:xfrm>
            <a:off x="6831091" y="1661300"/>
            <a:ext cx="2428920" cy="13647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R="0" defTabSz="182880">
              <a:spcBef>
                <a:spcPts val="0"/>
              </a:spcBef>
              <a:spcAft>
                <a:spcPts val="0"/>
              </a:spcAft>
            </a:pPr>
            <a:r>
              <a:rPr lang="en-US" sz="2000" b="1"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a:t>
            </a:r>
            <a:r>
              <a:rPr lang="en-US" sz="2000" b="0" u="none" strike="noStrike" dirty="0">
                <a:effectLst/>
                <a:latin typeface="Times New Roman" panose="02020603050405020304" pitchFamily="18" charset="0"/>
                <a:ea typeface="Times New Roman" panose="02020603050405020304" pitchFamily="18" charset="0"/>
              </a:rPr>
              <a:t> 	x</a:t>
            </a:r>
            <a:endParaRPr lang="en-US" sz="2400" b="1" u="sng" dirty="0">
              <a:effectLst/>
              <a:latin typeface="Times New Roman" panose="02020603050405020304" pitchFamily="18" charset="0"/>
              <a:ea typeface="Times New Roman" panose="02020603050405020304" pitchFamily="18" charset="0"/>
            </a:endParaRPr>
          </a:p>
          <a:p>
            <a:pPr marR="0" defTabSz="182880">
              <a:lnSpc>
                <a:spcPct val="107000"/>
              </a:lnSpc>
              <a:spcBef>
                <a:spcPts val="0"/>
              </a:spcBef>
              <a:spcAft>
                <a:spcPts val="0"/>
              </a:spcAft>
            </a:pPr>
            <a:r>
              <a:rPr lang="en-US" sz="2000" dirty="0">
                <a:solidFill>
                  <a:srgbClr val="C00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A T x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0"/>
              </a:spcAft>
            </a:pPr>
            <a:r>
              <a:rPr lang="en-US" sz="2000" dirty="0">
                <a:solidFill>
                  <a:srgbClr val="FFC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9 x x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800"/>
              </a:spcAft>
            </a:pPr>
            <a:r>
              <a:rPr lang="en-US" sz="2000" dirty="0">
                <a:solidFill>
                  <a:srgbClr val="00B05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Q x x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a:extLst>
              <a:ext uri="{FF2B5EF4-FFF2-40B4-BE49-F238E27FC236}">
                <a16:creationId xmlns:a16="http://schemas.microsoft.com/office/drawing/2014/main" id="{E17FEC3D-7239-4853-8174-23A2ECB12C03}"/>
              </a:ext>
            </a:extLst>
          </p:cNvPr>
          <p:cNvGrpSpPr/>
          <p:nvPr/>
        </p:nvGrpSpPr>
        <p:grpSpPr>
          <a:xfrm>
            <a:off x="4307177" y="296596"/>
            <a:ext cx="2517829" cy="4094114"/>
            <a:chOff x="4307177" y="296596"/>
            <a:chExt cx="2517829" cy="4094114"/>
          </a:xfrm>
        </p:grpSpPr>
        <p:sp>
          <p:nvSpPr>
            <p:cNvPr id="9" name="Text Box 39">
              <a:extLst>
                <a:ext uri="{FF2B5EF4-FFF2-40B4-BE49-F238E27FC236}">
                  <a16:creationId xmlns:a16="http://schemas.microsoft.com/office/drawing/2014/main" id="{ADEC81B4-CDF3-49E8-BA25-6F0344A18DE5}"/>
                </a:ext>
              </a:extLst>
            </p:cNvPr>
            <p:cNvSpPr txBox="1">
              <a:spLocks noChangeArrowheads="1"/>
            </p:cNvSpPr>
            <p:nvPr/>
          </p:nvSpPr>
          <p:spPr bwMode="auto">
            <a:xfrm>
              <a:off x="4307178" y="1661302"/>
              <a:ext cx="2517828" cy="13647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91440" defTabSz="274320"/>
              <a:r>
                <a:rPr lang="en-GB" sz="2400" b="1" dirty="0">
                  <a:solidFill>
                    <a:srgbClr val="0070C0"/>
                  </a:solidFill>
                  <a:latin typeface="Engravers MT" panose="02090707080505020304" pitchFamily="18" charset="0"/>
                  <a:ea typeface="Times New Roman" panose="02020603050405020304" pitchFamily="18" charset="0"/>
                </a:rPr>
                <a:t>W	  N		E</a:t>
              </a:r>
              <a:r>
                <a:rPr lang="en-GB" sz="1600" b="1" dirty="0">
                  <a:solidFill>
                    <a:srgbClr val="0070C0"/>
                  </a:solidFill>
                  <a:latin typeface="Engravers MT" panose="02090707080505020304" pitchFamily="18" charset="0"/>
                  <a:ea typeface="Times New Roman" panose="02020603050405020304" pitchFamily="18" charset="0"/>
                </a:rPr>
                <a:t>		 </a:t>
              </a:r>
              <a:r>
                <a:rPr lang="en-GB" sz="2400" b="1" dirty="0">
                  <a:solidFill>
                    <a:srgbClr val="0070C0"/>
                  </a:solidFill>
                  <a:latin typeface="Engravers MT" panose="02090707080505020304" pitchFamily="18" charset="0"/>
                  <a:ea typeface="Times New Roman" panose="02020603050405020304" pitchFamily="18" charset="0"/>
                </a:rPr>
                <a:t>S</a:t>
              </a:r>
              <a:endParaRPr lang="en-US" sz="2400" b="1" dirty="0">
                <a:solidFill>
                  <a:srgbClr val="0070C0"/>
                </a:solidFill>
                <a:latin typeface="Engravers MT" panose="02090707080505020304" pitchFamily="18" charset="0"/>
                <a:ea typeface="Times New Roman" panose="02020603050405020304" pitchFamily="18" charset="0"/>
              </a:endParaRPr>
            </a:p>
            <a:p>
              <a:pPr marL="91440" marR="0" defTabSz="27432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X		3H	6S AP	    </a:t>
              </a:r>
            </a:p>
            <a:p>
              <a:pPr marL="91440" marR="0" algn="ctr" defTabSz="27432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Lead of DQ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36">
              <a:extLst>
                <a:ext uri="{FF2B5EF4-FFF2-40B4-BE49-F238E27FC236}">
                  <a16:creationId xmlns:a16="http://schemas.microsoft.com/office/drawing/2014/main" id="{35048D91-ECF1-4EB6-B03E-F2B479590F3F}"/>
                </a:ext>
              </a:extLst>
            </p:cNvPr>
            <p:cNvSpPr txBox="1">
              <a:spLocks noChangeArrowheads="1"/>
            </p:cNvSpPr>
            <p:nvPr/>
          </p:nvSpPr>
          <p:spPr bwMode="auto">
            <a:xfrm>
              <a:off x="4307177" y="3026005"/>
              <a:ext cx="2517827" cy="13647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R="0" defTabSz="182880">
                <a:spcBef>
                  <a:spcPts val="0"/>
                </a:spcBef>
                <a:spcAft>
                  <a:spcPts val="0"/>
                </a:spcAft>
              </a:pPr>
              <a:r>
                <a:rPr lang="en-US" sz="2000" b="1"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a:t>
              </a:r>
              <a:r>
                <a:rPr lang="en-US" sz="2000" b="0" u="none" strike="noStrike" dirty="0">
                  <a:effectLst/>
                  <a:latin typeface="Times New Roman" panose="02020603050405020304" pitchFamily="18" charset="0"/>
                  <a:ea typeface="Times New Roman" panose="02020603050405020304" pitchFamily="18" charset="0"/>
                </a:rPr>
                <a:t> 	K Q J 9 x x x</a:t>
              </a:r>
              <a:endParaRPr lang="en-US" sz="2400" b="1" u="sng" dirty="0">
                <a:effectLst/>
                <a:latin typeface="Times New Roman" panose="02020603050405020304" pitchFamily="18" charset="0"/>
                <a:ea typeface="Times New Roman" panose="02020603050405020304" pitchFamily="18" charset="0"/>
              </a:endParaRPr>
            </a:p>
            <a:p>
              <a:pPr marR="0" defTabSz="182880">
                <a:lnSpc>
                  <a:spcPct val="107000"/>
                </a:lnSpc>
                <a:spcBef>
                  <a:spcPts val="0"/>
                </a:spcBef>
                <a:spcAft>
                  <a:spcPts val="0"/>
                </a:spcAft>
              </a:pPr>
              <a:r>
                <a:rPr lang="en-US" sz="2000" dirty="0">
                  <a:solidFill>
                    <a:srgbClr val="C00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0"/>
                </a:spcAft>
              </a:pPr>
              <a:r>
                <a:rPr lang="en-US" sz="2000" dirty="0">
                  <a:solidFill>
                    <a:srgbClr val="FFC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A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800"/>
                </a:spcAft>
              </a:pPr>
              <a:r>
                <a:rPr lang="en-US" sz="2000" dirty="0">
                  <a:solidFill>
                    <a:srgbClr val="00B05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A x </a:t>
              </a:r>
              <a:r>
                <a:rPr lang="en-US" sz="2000" dirty="0" err="1">
                  <a:latin typeface="Times New Roman" panose="02020603050405020304" pitchFamily="18" charset="0"/>
                  <a:ea typeface="Times New Roman" panose="02020603050405020304" pitchFamily="18" charset="0"/>
                </a:rPr>
                <a:t>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36">
              <a:extLst>
                <a:ext uri="{FF2B5EF4-FFF2-40B4-BE49-F238E27FC236}">
                  <a16:creationId xmlns:a16="http://schemas.microsoft.com/office/drawing/2014/main" id="{1BA61AFA-DB50-4D03-B2B7-7D327A1481E5}"/>
                </a:ext>
              </a:extLst>
            </p:cNvPr>
            <p:cNvSpPr txBox="1">
              <a:spLocks noChangeArrowheads="1"/>
            </p:cNvSpPr>
            <p:nvPr/>
          </p:nvSpPr>
          <p:spPr bwMode="auto">
            <a:xfrm>
              <a:off x="4307178" y="296596"/>
              <a:ext cx="2517828" cy="13647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R="0" defTabSz="182880">
                <a:spcBef>
                  <a:spcPts val="0"/>
                </a:spcBef>
                <a:spcAft>
                  <a:spcPts val="0"/>
                </a:spcAft>
              </a:pPr>
              <a:r>
                <a:rPr lang="en-US" sz="2000" b="1"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a:t>
              </a:r>
              <a:r>
                <a:rPr lang="en-US" sz="2000" b="0" u="none" strike="noStrike" dirty="0">
                  <a:effectLst/>
                  <a:latin typeface="Times New Roman" panose="02020603050405020304" pitchFamily="18" charset="0"/>
                  <a:ea typeface="Times New Roman" panose="02020603050405020304" pitchFamily="18" charset="0"/>
                </a:rPr>
                <a:t> 	A T x x</a:t>
              </a:r>
              <a:endParaRPr lang="en-US" sz="2400" b="1" u="sng" dirty="0">
                <a:effectLst/>
                <a:latin typeface="Times New Roman" panose="02020603050405020304" pitchFamily="18" charset="0"/>
                <a:ea typeface="Times New Roman" panose="02020603050405020304" pitchFamily="18" charset="0"/>
              </a:endParaRPr>
            </a:p>
            <a:p>
              <a:pPr marR="0" defTabSz="182880">
                <a:lnSpc>
                  <a:spcPct val="107000"/>
                </a:lnSpc>
                <a:spcBef>
                  <a:spcPts val="0"/>
                </a:spcBef>
                <a:spcAft>
                  <a:spcPts val="0"/>
                </a:spcAft>
              </a:pPr>
              <a:r>
                <a:rPr lang="en-US" sz="2000" dirty="0">
                  <a:solidFill>
                    <a:srgbClr val="C00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Q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0"/>
                </a:spcAft>
              </a:pPr>
              <a:r>
                <a:rPr lang="en-US" sz="2000" dirty="0">
                  <a:solidFill>
                    <a:srgbClr val="FFC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K x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800"/>
                </a:spcAft>
              </a:pPr>
              <a:r>
                <a:rPr lang="en-US" sz="2000" dirty="0">
                  <a:solidFill>
                    <a:srgbClr val="00B05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K T 9 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4" name="TextBox 13">
            <a:extLst>
              <a:ext uri="{FF2B5EF4-FFF2-40B4-BE49-F238E27FC236}">
                <a16:creationId xmlns:a16="http://schemas.microsoft.com/office/drawing/2014/main" id="{4DFDA8C4-7654-4E64-BB65-8EAC78165623}"/>
              </a:ext>
            </a:extLst>
          </p:cNvPr>
          <p:cNvSpPr txBox="1"/>
          <p:nvPr/>
        </p:nvSpPr>
        <p:spPr>
          <a:xfrm>
            <a:off x="301659" y="3202932"/>
            <a:ext cx="3799002" cy="1077218"/>
          </a:xfrm>
          <a:prstGeom prst="rect">
            <a:avLst/>
          </a:prstGeom>
          <a:noFill/>
        </p:spPr>
        <p:txBody>
          <a:bodyPr wrap="square" rtlCol="0">
            <a:spAutoFit/>
          </a:bodyPr>
          <a:lstStyle/>
          <a:p>
            <a:r>
              <a:rPr lang="en-US" sz="3200" dirty="0"/>
              <a:t>What do we expect from the opponents? </a:t>
            </a:r>
            <a:r>
              <a:rPr lang="en-US" dirty="0"/>
              <a:t> </a:t>
            </a:r>
          </a:p>
        </p:txBody>
      </p:sp>
      <p:sp>
        <p:nvSpPr>
          <p:cNvPr id="15" name="Text Box 36">
            <a:extLst>
              <a:ext uri="{FF2B5EF4-FFF2-40B4-BE49-F238E27FC236}">
                <a16:creationId xmlns:a16="http://schemas.microsoft.com/office/drawing/2014/main" id="{F4FAE50A-FBAE-4DE6-A5B6-D24992D9E1AE}"/>
              </a:ext>
            </a:extLst>
          </p:cNvPr>
          <p:cNvSpPr txBox="1">
            <a:spLocks noChangeArrowheads="1"/>
          </p:cNvSpPr>
          <p:nvPr/>
        </p:nvSpPr>
        <p:spPr bwMode="auto">
          <a:xfrm>
            <a:off x="1882330" y="1661299"/>
            <a:ext cx="2428920" cy="13647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R="0" defTabSz="182880">
              <a:spcBef>
                <a:spcPts val="0"/>
              </a:spcBef>
              <a:spcAft>
                <a:spcPts val="0"/>
              </a:spcAft>
            </a:pPr>
            <a:r>
              <a:rPr lang="en-US" sz="2000" b="1"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a:t>
            </a:r>
            <a:r>
              <a:rPr lang="en-US" sz="2000" b="0" u="none" strike="noStrike" dirty="0">
                <a:effectLst/>
                <a:latin typeface="Times New Roman" panose="02020603050405020304" pitchFamily="18" charset="0"/>
                <a:ea typeface="Times New Roman" panose="02020603050405020304" pitchFamily="18" charset="0"/>
              </a:rPr>
              <a:t> 	</a:t>
            </a:r>
            <a:endParaRPr lang="en-US" sz="2400" b="1" u="sng" dirty="0">
              <a:effectLst/>
              <a:latin typeface="Times New Roman" panose="02020603050405020304" pitchFamily="18" charset="0"/>
              <a:ea typeface="Times New Roman" panose="02020603050405020304" pitchFamily="18" charset="0"/>
            </a:endParaRPr>
          </a:p>
          <a:p>
            <a:pPr marR="0" defTabSz="182880">
              <a:lnSpc>
                <a:spcPct val="107000"/>
              </a:lnSpc>
              <a:spcBef>
                <a:spcPts val="0"/>
              </a:spcBef>
              <a:spcAft>
                <a:spcPts val="0"/>
              </a:spcAft>
            </a:pPr>
            <a:r>
              <a:rPr lang="en-US" sz="2000" dirty="0">
                <a:solidFill>
                  <a:srgbClr val="C00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Expect Honor-6</a:t>
            </a:r>
            <a:r>
              <a:rPr lang="en-US" sz="2000" baseline="30000" dirty="0">
                <a:latin typeface="Times New Roman" panose="02020603050405020304" pitchFamily="18" charset="0"/>
                <a:ea typeface="Times New Roman" panose="02020603050405020304" pitchFamily="18" charset="0"/>
              </a:rPr>
              <a:t>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0"/>
              </a:spcAft>
            </a:pPr>
            <a:r>
              <a:rPr lang="en-US" sz="2000" dirty="0">
                <a:solidFill>
                  <a:srgbClr val="FFC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Sequence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800"/>
              </a:spcAft>
            </a:pPr>
            <a:r>
              <a:rPr lang="en-US" sz="2000" dirty="0">
                <a:solidFill>
                  <a:srgbClr val="00B050"/>
                </a:solidFill>
                <a:effectLst/>
                <a:latin typeface="Segoe UI Symbol" panose="020B0502040204020203" pitchFamily="34" charset="0"/>
                <a:ea typeface="Calibri" panose="020F0502020204030204" pitchFamily="34" charset="0"/>
                <a:cs typeface="Segoe UI Symbol" panose="020B0502040204020203"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36">
            <a:extLst>
              <a:ext uri="{FF2B5EF4-FFF2-40B4-BE49-F238E27FC236}">
                <a16:creationId xmlns:a16="http://schemas.microsoft.com/office/drawing/2014/main" id="{68ED2C14-1D06-4594-B0C3-CA42C85AF675}"/>
              </a:ext>
            </a:extLst>
          </p:cNvPr>
          <p:cNvSpPr txBox="1">
            <a:spLocks noChangeArrowheads="1"/>
          </p:cNvSpPr>
          <p:nvPr/>
        </p:nvSpPr>
        <p:spPr bwMode="auto">
          <a:xfrm>
            <a:off x="6831091" y="1661299"/>
            <a:ext cx="2428920" cy="13647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R="0" defTabSz="182880">
              <a:spcBef>
                <a:spcPts val="0"/>
              </a:spcBef>
              <a:spcAft>
                <a:spcPts val="0"/>
              </a:spcAft>
            </a:pPr>
            <a:r>
              <a:rPr lang="en-US" sz="2000" b="1" u="none" strike="noStrike" dirty="0">
                <a:solidFill>
                  <a:srgbClr val="0070C0"/>
                </a:solidFill>
                <a:effectLst/>
                <a:latin typeface="Segoe UI Symbol" panose="020B0502040204020203" pitchFamily="34" charset="0"/>
                <a:ea typeface="Times New Roman" panose="02020603050405020304" pitchFamily="18" charset="0"/>
                <a:cs typeface="Segoe UI Symbol" panose="020B0502040204020203" pitchFamily="34" charset="0"/>
              </a:rPr>
              <a:t>♤</a:t>
            </a:r>
            <a:r>
              <a:rPr lang="en-US" sz="2000" b="0" u="none" strike="noStrike" dirty="0">
                <a:effectLst/>
                <a:latin typeface="Times New Roman" panose="02020603050405020304" pitchFamily="18" charset="0"/>
                <a:ea typeface="Times New Roman" panose="02020603050405020304" pitchFamily="18" charset="0"/>
              </a:rPr>
              <a:t> 	</a:t>
            </a:r>
            <a:endParaRPr lang="en-US" sz="2400" b="1" u="sng" dirty="0">
              <a:effectLst/>
              <a:latin typeface="Times New Roman" panose="02020603050405020304" pitchFamily="18" charset="0"/>
              <a:ea typeface="Times New Roman" panose="02020603050405020304" pitchFamily="18" charset="0"/>
            </a:endParaRPr>
          </a:p>
          <a:p>
            <a:pPr marR="0" defTabSz="182880">
              <a:lnSpc>
                <a:spcPct val="107000"/>
              </a:lnSpc>
              <a:spcBef>
                <a:spcPts val="0"/>
              </a:spcBef>
              <a:spcAft>
                <a:spcPts val="0"/>
              </a:spcAft>
            </a:pPr>
            <a:r>
              <a:rPr lang="en-US" sz="2000" dirty="0">
                <a:solidFill>
                  <a:srgbClr val="C00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~4 of them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0"/>
              </a:spcAft>
            </a:pPr>
            <a:r>
              <a:rPr lang="en-US" sz="2000" dirty="0">
                <a:solidFill>
                  <a:srgbClr val="FFC000"/>
                </a:solidFill>
                <a:effectLst/>
                <a:latin typeface="Segoe UI Symbol" panose="020B0502040204020203" pitchFamily="34" charset="0"/>
                <a:ea typeface="Calibri" panose="020F0502020204030204" pitchFamily="34" charset="0"/>
                <a:cs typeface="Segoe UI Symbol" panose="020B0502040204020203" pitchFamily="34" charset="0"/>
              </a:rPr>
              <a:t>◇ 	</a:t>
            </a:r>
            <a:r>
              <a:rPr lang="en-US" sz="2000" dirty="0">
                <a:latin typeface="Times New Roman" panose="02020603050405020304" pitchFamily="18" charset="0"/>
                <a:ea typeface="Times New Roman" panose="02020603050405020304" pitchFamily="18" charset="0"/>
              </a:rPr>
              <a:t>Suit Preference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defTabSz="182880">
              <a:lnSpc>
                <a:spcPct val="107000"/>
              </a:lnSpc>
              <a:spcBef>
                <a:spcPts val="0"/>
              </a:spcBef>
              <a:spcAft>
                <a:spcPts val="800"/>
              </a:spcAft>
            </a:pPr>
            <a:r>
              <a:rPr lang="en-US" sz="2000" dirty="0">
                <a:solidFill>
                  <a:srgbClr val="00B050"/>
                </a:solidFill>
                <a:effectLst/>
                <a:latin typeface="Segoe UI Symbol" panose="020B0502040204020203" pitchFamily="34" charset="0"/>
                <a:ea typeface="Calibri" panose="020F0502020204030204" pitchFamily="34" charset="0"/>
                <a:cs typeface="Segoe UI Symbol" panose="020B0502040204020203"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E97CB807-F95F-4254-80F5-995A69D56D25}"/>
              </a:ext>
            </a:extLst>
          </p:cNvPr>
          <p:cNvSpPr txBox="1"/>
          <p:nvPr/>
        </p:nvSpPr>
        <p:spPr>
          <a:xfrm>
            <a:off x="7031520" y="3202932"/>
            <a:ext cx="4479760" cy="1077218"/>
          </a:xfrm>
          <a:prstGeom prst="rect">
            <a:avLst/>
          </a:prstGeom>
          <a:noFill/>
        </p:spPr>
        <p:txBody>
          <a:bodyPr wrap="square" rtlCol="0">
            <a:spAutoFit/>
          </a:bodyPr>
          <a:lstStyle/>
          <a:p>
            <a:r>
              <a:rPr lang="en-US" sz="3200" dirty="0"/>
              <a:t>Do we have a legitimate shot to make? What Line?</a:t>
            </a:r>
            <a:endParaRPr lang="en-US" dirty="0"/>
          </a:p>
        </p:txBody>
      </p:sp>
      <p:sp>
        <p:nvSpPr>
          <p:cNvPr id="19" name="TextBox 18">
            <a:extLst>
              <a:ext uri="{FF2B5EF4-FFF2-40B4-BE49-F238E27FC236}">
                <a16:creationId xmlns:a16="http://schemas.microsoft.com/office/drawing/2014/main" id="{940960B1-383E-40D0-AB86-28C20CC3294F}"/>
              </a:ext>
            </a:extLst>
          </p:cNvPr>
          <p:cNvSpPr txBox="1"/>
          <p:nvPr/>
        </p:nvSpPr>
        <p:spPr>
          <a:xfrm>
            <a:off x="1860780" y="4569225"/>
            <a:ext cx="7760739" cy="584775"/>
          </a:xfrm>
          <a:prstGeom prst="rect">
            <a:avLst/>
          </a:prstGeom>
          <a:noFill/>
        </p:spPr>
        <p:txBody>
          <a:bodyPr wrap="square" rtlCol="0">
            <a:spAutoFit/>
          </a:bodyPr>
          <a:lstStyle/>
          <a:p>
            <a:r>
              <a:rPr lang="en-US" sz="3200" dirty="0"/>
              <a:t>Would seem we’ll fail unless we can do what?</a:t>
            </a:r>
            <a:endParaRPr lang="en-US" dirty="0"/>
          </a:p>
        </p:txBody>
      </p:sp>
      <p:sp>
        <p:nvSpPr>
          <p:cNvPr id="20" name="TextBox 19">
            <a:extLst>
              <a:ext uri="{FF2B5EF4-FFF2-40B4-BE49-F238E27FC236}">
                <a16:creationId xmlns:a16="http://schemas.microsoft.com/office/drawing/2014/main" id="{021CA291-E535-45F3-AF6E-F96A6D7F8A57}"/>
              </a:ext>
            </a:extLst>
          </p:cNvPr>
          <p:cNvSpPr txBox="1"/>
          <p:nvPr/>
        </p:nvSpPr>
        <p:spPr>
          <a:xfrm>
            <a:off x="1882330" y="5195896"/>
            <a:ext cx="8968550" cy="1077218"/>
          </a:xfrm>
          <a:prstGeom prst="rect">
            <a:avLst/>
          </a:prstGeom>
          <a:noFill/>
        </p:spPr>
        <p:txBody>
          <a:bodyPr wrap="square" rtlCol="0">
            <a:spAutoFit/>
          </a:bodyPr>
          <a:lstStyle/>
          <a:p>
            <a:r>
              <a:rPr lang="en-US" sz="3200" dirty="0"/>
              <a:t>Though East may be signaling for a Heart, they’re not exactly expecting the Lead to hold … what if it does?</a:t>
            </a:r>
            <a:endParaRPr lang="en-US" dirty="0"/>
          </a:p>
        </p:txBody>
      </p:sp>
      <p:sp>
        <p:nvSpPr>
          <p:cNvPr id="21" name="Slide Number Placeholder 20">
            <a:extLst>
              <a:ext uri="{FF2B5EF4-FFF2-40B4-BE49-F238E27FC236}">
                <a16:creationId xmlns:a16="http://schemas.microsoft.com/office/drawing/2014/main" id="{B6D99304-2E16-4ED5-AB02-CFCEA02861B2}"/>
              </a:ext>
            </a:extLst>
          </p:cNvPr>
          <p:cNvSpPr>
            <a:spLocks noGrp="1"/>
          </p:cNvSpPr>
          <p:nvPr>
            <p:ph type="sldNum" sz="quarter" idx="12"/>
          </p:nvPr>
        </p:nvSpPr>
        <p:spPr/>
        <p:txBody>
          <a:bodyPr/>
          <a:lstStyle/>
          <a:p>
            <a:fld id="{6EA0C4CC-80C1-4DE0-AEED-0D7B36537743}" type="slidenum">
              <a:rPr lang="en-US" smtClean="0"/>
              <a:t>27</a:t>
            </a:fld>
            <a:endParaRPr lang="en-US" dirty="0"/>
          </a:p>
        </p:txBody>
      </p:sp>
    </p:spTree>
    <p:extLst>
      <p:ext uri="{BB962C8B-B14F-4D97-AF65-F5344CB8AC3E}">
        <p14:creationId xmlns:p14="http://schemas.microsoft.com/office/powerpoint/2010/main" val="35706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4" grpId="0"/>
      <p:bldP spid="16" grpId="0" animBg="1"/>
      <p:bldP spid="18" grpId="0"/>
      <p:bldP spid="19" grpId="0"/>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863600" y="335281"/>
            <a:ext cx="10647680" cy="1391920"/>
          </a:xfrm>
        </p:spPr>
        <p:txBody>
          <a:bodyPr anchor="ctr">
            <a:normAutofit/>
          </a:bodyPr>
          <a:lstStyle/>
          <a:p>
            <a:r>
              <a:rPr lang="en-GB" sz="3200" b="1" dirty="0"/>
              <a:t>Disclaimer:  </a:t>
            </a:r>
            <a:r>
              <a:rPr lang="en-GB" sz="3200" dirty="0"/>
              <a:t>Can you take these actions with impunity?  Are these techniques impervious?  </a:t>
            </a:r>
            <a:r>
              <a:rPr lang="en-GB" sz="3200" b="1" dirty="0"/>
              <a:t>NO!  </a:t>
            </a:r>
            <a:endParaRPr lang="en-US" sz="3200" dirty="0"/>
          </a:p>
        </p:txBody>
      </p:sp>
      <p:sp>
        <p:nvSpPr>
          <p:cNvPr id="6" name="Title 1">
            <a:extLst>
              <a:ext uri="{FF2B5EF4-FFF2-40B4-BE49-F238E27FC236}">
                <a16:creationId xmlns:a16="http://schemas.microsoft.com/office/drawing/2014/main" id="{A61C836D-010B-4B5E-BCE4-1C3D96876C30}"/>
              </a:ext>
            </a:extLst>
          </p:cNvPr>
          <p:cNvSpPr txBox="1">
            <a:spLocks/>
          </p:cNvSpPr>
          <p:nvPr/>
        </p:nvSpPr>
        <p:spPr>
          <a:xfrm>
            <a:off x="863600" y="1452881"/>
            <a:ext cx="10647680" cy="1391920"/>
          </a:xfrm>
          <a:prstGeom prst="rect">
            <a:avLst/>
          </a:prstGeom>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dirty="0"/>
              <a:t>The opposition could always guess right or worse not pay attention to your guile and there are times you may fool your partner.  Occasionally this might cost your side a trick.</a:t>
            </a:r>
            <a:endParaRPr lang="en-US" sz="3200" dirty="0"/>
          </a:p>
        </p:txBody>
      </p:sp>
      <p:sp>
        <p:nvSpPr>
          <p:cNvPr id="7" name="Title 1">
            <a:extLst>
              <a:ext uri="{FF2B5EF4-FFF2-40B4-BE49-F238E27FC236}">
                <a16:creationId xmlns:a16="http://schemas.microsoft.com/office/drawing/2014/main" id="{7AAFE30B-B372-4140-A327-282F26F20B97}"/>
              </a:ext>
            </a:extLst>
          </p:cNvPr>
          <p:cNvSpPr txBox="1">
            <a:spLocks/>
          </p:cNvSpPr>
          <p:nvPr/>
        </p:nvSpPr>
        <p:spPr>
          <a:xfrm>
            <a:off x="772160" y="2860040"/>
            <a:ext cx="10647680" cy="934719"/>
          </a:xfrm>
          <a:prstGeom prst="rect">
            <a:avLst/>
          </a:prstGeom>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dirty="0"/>
              <a:t>Generally these however exist as trophy opportunities and rarely are they overly costly to your side’s score if they go awry.</a:t>
            </a:r>
            <a:endParaRPr lang="en-US" sz="3200" dirty="0"/>
          </a:p>
        </p:txBody>
      </p:sp>
      <p:sp>
        <p:nvSpPr>
          <p:cNvPr id="8" name="Title 1">
            <a:extLst>
              <a:ext uri="{FF2B5EF4-FFF2-40B4-BE49-F238E27FC236}">
                <a16:creationId xmlns:a16="http://schemas.microsoft.com/office/drawing/2014/main" id="{7FFBF1DD-7FE8-406C-9B12-4C8E70B3553F}"/>
              </a:ext>
            </a:extLst>
          </p:cNvPr>
          <p:cNvSpPr txBox="1">
            <a:spLocks/>
          </p:cNvSpPr>
          <p:nvPr/>
        </p:nvSpPr>
        <p:spPr>
          <a:xfrm>
            <a:off x="817880" y="3764279"/>
            <a:ext cx="10647680" cy="10160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dirty="0"/>
              <a:t>The big question is could it cost your team partnership trust?  Only you can answer that for yourselves.  </a:t>
            </a:r>
          </a:p>
        </p:txBody>
      </p:sp>
      <p:sp>
        <p:nvSpPr>
          <p:cNvPr id="9" name="Title 1">
            <a:extLst>
              <a:ext uri="{FF2B5EF4-FFF2-40B4-BE49-F238E27FC236}">
                <a16:creationId xmlns:a16="http://schemas.microsoft.com/office/drawing/2014/main" id="{9DCACAC7-F16C-403F-B130-32934A2D74D7}"/>
              </a:ext>
            </a:extLst>
          </p:cNvPr>
          <p:cNvSpPr txBox="1">
            <a:spLocks/>
          </p:cNvSpPr>
          <p:nvPr/>
        </p:nvSpPr>
        <p:spPr>
          <a:xfrm>
            <a:off x="772160" y="4744717"/>
            <a:ext cx="10647680" cy="2113282"/>
          </a:xfrm>
          <a:prstGeom prst="rect">
            <a:avLst/>
          </a:prstGeom>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dirty="0"/>
              <a:t>In IMPs you risk giving overtricks to attempt to set the contract; in MPs giving over tricks can lose you as much as setting the contract could gain you so it depends upon how much you believe in what you might accomplish by deviating from what’s obvious to play.</a:t>
            </a:r>
            <a:endParaRPr lang="en-US" sz="3200" dirty="0"/>
          </a:p>
        </p:txBody>
      </p:sp>
      <p:sp>
        <p:nvSpPr>
          <p:cNvPr id="10" name="Slide Number Placeholder 9">
            <a:extLst>
              <a:ext uri="{FF2B5EF4-FFF2-40B4-BE49-F238E27FC236}">
                <a16:creationId xmlns:a16="http://schemas.microsoft.com/office/drawing/2014/main" id="{BAEECDFA-66D7-404D-84F4-DBDFC0422247}"/>
              </a:ext>
            </a:extLst>
          </p:cNvPr>
          <p:cNvSpPr>
            <a:spLocks noGrp="1"/>
          </p:cNvSpPr>
          <p:nvPr>
            <p:ph type="sldNum" sz="quarter" idx="12"/>
          </p:nvPr>
        </p:nvSpPr>
        <p:spPr/>
        <p:txBody>
          <a:bodyPr/>
          <a:lstStyle/>
          <a:p>
            <a:fld id="{6EA0C4CC-80C1-4DE0-AEED-0D7B36537743}" type="slidenum">
              <a:rPr lang="en-US" smtClean="0"/>
              <a:t>28</a:t>
            </a:fld>
            <a:endParaRPr lang="en-US" dirty="0"/>
          </a:p>
        </p:txBody>
      </p:sp>
    </p:spTree>
    <p:extLst>
      <p:ext uri="{BB962C8B-B14F-4D97-AF65-F5344CB8AC3E}">
        <p14:creationId xmlns:p14="http://schemas.microsoft.com/office/powerpoint/2010/main" val="3222524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5869930" y="107546"/>
            <a:ext cx="5389868" cy="6628534"/>
          </a:xfrm>
        </p:spPr>
        <p:txBody>
          <a:bodyPr anchor="t">
            <a:noAutofit/>
          </a:bodyPr>
          <a:lstStyle/>
          <a:p>
            <a:r>
              <a:rPr lang="en-US" sz="12000" dirty="0"/>
              <a:t>A Quick Story Before We Play</a:t>
            </a:r>
          </a:p>
        </p:txBody>
      </p:sp>
      <p:sp>
        <p:nvSpPr>
          <p:cNvPr id="17" name="Freeform: Shape 14">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F4719E1C-D4A6-4C54-A4E8-A79B95010034}"/>
              </a:ext>
            </a:extLst>
          </p:cNvPr>
          <p:cNvPicPr>
            <a:picLocks noChangeAspect="1"/>
          </p:cNvPicPr>
          <p:nvPr/>
        </p:nvPicPr>
        <p:blipFill rotWithShape="1">
          <a:blip r:embed="rId2"/>
          <a:srcRect t="7217" b="6763"/>
          <a:stretch/>
        </p:blipFill>
        <p:spPr>
          <a:xfrm>
            <a:off x="20" y="10"/>
            <a:ext cx="5234499" cy="6210619"/>
          </a:xfrm>
          <a:custGeom>
            <a:avLst/>
            <a:gdLst>
              <a:gd name="connsiteX0" fmla="*/ 1082595 w 5234519"/>
              <a:gd name="connsiteY0" fmla="*/ 0 h 6210629"/>
              <a:gd name="connsiteX1" fmla="*/ 3027450 w 5234519"/>
              <a:gd name="connsiteY1" fmla="*/ 0 h 6210629"/>
              <a:gd name="connsiteX2" fmla="*/ 3291029 w 5234519"/>
              <a:gd name="connsiteY2" fmla="*/ 96471 h 6210629"/>
              <a:gd name="connsiteX3" fmla="*/ 5234519 w 5234519"/>
              <a:gd name="connsiteY3" fmla="*/ 3028517 h 6210629"/>
              <a:gd name="connsiteX4" fmla="*/ 2052407 w 5234519"/>
              <a:gd name="connsiteY4" fmla="*/ 6210629 h 6210629"/>
              <a:gd name="connsiteX5" fmla="*/ 28288 w 5234519"/>
              <a:gd name="connsiteY5" fmla="*/ 5483989 h 6210629"/>
              <a:gd name="connsiteX6" fmla="*/ 0 w 5234519"/>
              <a:gd name="connsiteY6" fmla="*/ 5458279 h 6210629"/>
              <a:gd name="connsiteX7" fmla="*/ 0 w 5234519"/>
              <a:gd name="connsiteY7" fmla="*/ 598754 h 6210629"/>
              <a:gd name="connsiteX8" fmla="*/ 28288 w 5234519"/>
              <a:gd name="connsiteY8" fmla="*/ 573044 h 6210629"/>
              <a:gd name="connsiteX9" fmla="*/ 958290 w 5234519"/>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97485256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254000" y="274321"/>
            <a:ext cx="11506200" cy="1645920"/>
          </a:xfrm>
        </p:spPr>
        <p:txBody>
          <a:bodyPr anchor="ctr">
            <a:normAutofit/>
          </a:bodyPr>
          <a:lstStyle/>
          <a:p>
            <a:r>
              <a:rPr lang="en-US" sz="7200" dirty="0"/>
              <a:t>Basics of Play:</a:t>
            </a:r>
            <a:endParaRPr lang="en-US" sz="5400" dirty="0"/>
          </a:p>
        </p:txBody>
      </p:sp>
      <p:grpSp>
        <p:nvGrpSpPr>
          <p:cNvPr id="4" name="Group 3">
            <a:extLst>
              <a:ext uri="{FF2B5EF4-FFF2-40B4-BE49-F238E27FC236}">
                <a16:creationId xmlns:a16="http://schemas.microsoft.com/office/drawing/2014/main" id="{50DA48DB-2992-4994-A7C6-726B704EF733}"/>
              </a:ext>
            </a:extLst>
          </p:cNvPr>
          <p:cNvGrpSpPr/>
          <p:nvPr/>
        </p:nvGrpSpPr>
        <p:grpSpPr>
          <a:xfrm>
            <a:off x="1858356" y="1921625"/>
            <a:ext cx="7906328" cy="2466109"/>
            <a:chOff x="0" y="0"/>
            <a:chExt cx="4163568" cy="2517648"/>
          </a:xfrm>
        </p:grpSpPr>
        <p:sp>
          <p:nvSpPr>
            <p:cNvPr id="5" name="Text Box 60">
              <a:extLst>
                <a:ext uri="{FF2B5EF4-FFF2-40B4-BE49-F238E27FC236}">
                  <a16:creationId xmlns:a16="http://schemas.microsoft.com/office/drawing/2014/main" id="{2362A544-8011-4942-B931-1949983FDD54}"/>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3</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 Box 61">
              <a:extLst>
                <a:ext uri="{FF2B5EF4-FFF2-40B4-BE49-F238E27FC236}">
                  <a16:creationId xmlns:a16="http://schemas.microsoft.com/office/drawing/2014/main" id="{03000D3D-401C-4FFC-B58C-1AEBCD2EFAC5}"/>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1" i="1" u="sng" dirty="0">
                  <a:latin typeface="Times New Roman" panose="02020603050405020304" pitchFamily="18" charset="0"/>
                  <a:ea typeface="Times New Roman" panose="02020603050405020304" pitchFamily="18" charset="0"/>
                </a:rPr>
                <a:t>4</a:t>
              </a:r>
              <a:endParaRPr lang="en-US" sz="3600" b="1" i="1" u="sng" dirty="0">
                <a:effectLst/>
                <a:latin typeface="Times New Roman" panose="02020603050405020304" pitchFamily="18" charset="0"/>
                <a:ea typeface="Times New Roman" panose="02020603050405020304" pitchFamily="18" charset="0"/>
              </a:endParaRPr>
            </a:p>
          </p:txBody>
        </p:sp>
        <p:sp>
          <p:nvSpPr>
            <p:cNvPr id="7" name="Text Box 62">
              <a:extLst>
                <a:ext uri="{FF2B5EF4-FFF2-40B4-BE49-F238E27FC236}">
                  <a16:creationId xmlns:a16="http://schemas.microsoft.com/office/drawing/2014/main" id="{39407C31-B827-4351-BA32-632237F9E58E}"/>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9</a:t>
              </a:r>
            </a:p>
          </p:txBody>
        </p:sp>
        <p:sp>
          <p:nvSpPr>
            <p:cNvPr id="8" name="Text Box 63">
              <a:extLst>
                <a:ext uri="{FF2B5EF4-FFF2-40B4-BE49-F238E27FC236}">
                  <a16:creationId xmlns:a16="http://schemas.microsoft.com/office/drawing/2014/main" id="{27165E0B-226E-4F07-A8F7-D84FC4F2DDC2}"/>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effectLst/>
                  <a:latin typeface="Times New Roman" panose="02020603050405020304" pitchFamily="18" charset="0"/>
                  <a:ea typeface="Times New Roman" panose="02020603050405020304" pitchFamily="18" charset="0"/>
                </a:rPr>
                <a:t>A Q J T</a:t>
              </a:r>
              <a:endParaRPr lang="en-US" sz="3600" dirty="0">
                <a:effectLst/>
                <a:latin typeface="Times New Roman" panose="02020603050405020304" pitchFamily="18" charset="0"/>
                <a:ea typeface="Times New Roman" panose="02020603050405020304" pitchFamily="18" charset="0"/>
              </a:endParaRPr>
            </a:p>
          </p:txBody>
        </p:sp>
        <p:sp>
          <p:nvSpPr>
            <p:cNvPr id="9" name="Text Box 64">
              <a:extLst>
                <a:ext uri="{FF2B5EF4-FFF2-40B4-BE49-F238E27FC236}">
                  <a16:creationId xmlns:a16="http://schemas.microsoft.com/office/drawing/2014/main" id="{B8748AF0-2F73-4B6F-8B18-91219AE5EB5F}"/>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Contract</a:t>
              </a: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Std Signals</a:t>
              </a:r>
              <a:endParaRPr lang="en-US" b="1" u="sng" dirty="0">
                <a:effectLst/>
                <a:latin typeface="Times New Roman" panose="02020603050405020304" pitchFamily="18" charset="0"/>
                <a:ea typeface="Times New Roman" panose="02020603050405020304" pitchFamily="18" charset="0"/>
              </a:endParaRPr>
            </a:p>
          </p:txBody>
        </p:sp>
      </p:grpSp>
      <p:sp>
        <p:nvSpPr>
          <p:cNvPr id="10" name="Title 1">
            <a:extLst>
              <a:ext uri="{FF2B5EF4-FFF2-40B4-BE49-F238E27FC236}">
                <a16:creationId xmlns:a16="http://schemas.microsoft.com/office/drawing/2014/main" id="{0404F2FF-C123-480E-96DB-A7C635DAD9C2}"/>
              </a:ext>
            </a:extLst>
          </p:cNvPr>
          <p:cNvSpPr txBox="1">
            <a:spLocks/>
          </p:cNvSpPr>
          <p:nvPr/>
        </p:nvSpPr>
        <p:spPr>
          <a:xfrm>
            <a:off x="254000" y="4815840"/>
            <a:ext cx="11506200" cy="147319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sz="4000" dirty="0"/>
              <a:t>When West leads this suit, the Queen is a must or </a:t>
            </a:r>
          </a:p>
          <a:p>
            <a:pPr>
              <a:lnSpc>
                <a:spcPct val="120000"/>
              </a:lnSpc>
            </a:pPr>
            <a:r>
              <a:rPr lang="en-US" sz="4000" dirty="0"/>
              <a:t>else you give away the location of your other honors! </a:t>
            </a:r>
          </a:p>
        </p:txBody>
      </p:sp>
      <p:sp>
        <p:nvSpPr>
          <p:cNvPr id="3" name="Slide Number Placeholder 2">
            <a:extLst>
              <a:ext uri="{FF2B5EF4-FFF2-40B4-BE49-F238E27FC236}">
                <a16:creationId xmlns:a16="http://schemas.microsoft.com/office/drawing/2014/main" id="{E53C9B70-280A-44F7-934A-D6C086880A84}"/>
              </a:ext>
            </a:extLst>
          </p:cNvPr>
          <p:cNvSpPr>
            <a:spLocks noGrp="1"/>
          </p:cNvSpPr>
          <p:nvPr>
            <p:ph type="sldNum" sz="quarter" idx="12"/>
          </p:nvPr>
        </p:nvSpPr>
        <p:spPr/>
        <p:txBody>
          <a:bodyPr/>
          <a:lstStyle/>
          <a:p>
            <a:fld id="{6EA0C4CC-80C1-4DE0-AEED-0D7B36537743}" type="slidenum">
              <a:rPr lang="en-US" smtClean="0"/>
              <a:t>3</a:t>
            </a:fld>
            <a:endParaRPr lang="en-US" dirty="0"/>
          </a:p>
        </p:txBody>
      </p:sp>
    </p:spTree>
    <p:extLst>
      <p:ext uri="{BB962C8B-B14F-4D97-AF65-F5344CB8AC3E}">
        <p14:creationId xmlns:p14="http://schemas.microsoft.com/office/powerpoint/2010/main" val="411270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0DA48DB-2992-4994-A7C6-726B704EF733}"/>
              </a:ext>
            </a:extLst>
          </p:cNvPr>
          <p:cNvGrpSpPr/>
          <p:nvPr/>
        </p:nvGrpSpPr>
        <p:grpSpPr>
          <a:xfrm>
            <a:off x="1858356" y="2023225"/>
            <a:ext cx="7906328" cy="2466109"/>
            <a:chOff x="0" y="0"/>
            <a:chExt cx="4163568" cy="2517648"/>
          </a:xfrm>
        </p:grpSpPr>
        <p:sp>
          <p:nvSpPr>
            <p:cNvPr id="5" name="Text Box 60">
              <a:extLst>
                <a:ext uri="{FF2B5EF4-FFF2-40B4-BE49-F238E27FC236}">
                  <a16:creationId xmlns:a16="http://schemas.microsoft.com/office/drawing/2014/main" id="{2362A544-8011-4942-B931-1949983FDD54}"/>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8</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5</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 Box 61">
              <a:extLst>
                <a:ext uri="{FF2B5EF4-FFF2-40B4-BE49-F238E27FC236}">
                  <a16:creationId xmlns:a16="http://schemas.microsoft.com/office/drawing/2014/main" id="{03000D3D-401C-4FFC-B58C-1AEBCD2EFAC5}"/>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1" i="1" u="sng" dirty="0">
                  <a:latin typeface="Times New Roman" panose="02020603050405020304" pitchFamily="18" charset="0"/>
                  <a:ea typeface="Times New Roman" panose="02020603050405020304" pitchFamily="18" charset="0"/>
                </a:rPr>
                <a:t>3</a:t>
              </a:r>
              <a:endParaRPr lang="en-US" sz="3600" b="1" i="1" u="sng" dirty="0">
                <a:effectLst/>
                <a:latin typeface="Times New Roman" panose="02020603050405020304" pitchFamily="18" charset="0"/>
                <a:ea typeface="Times New Roman" panose="02020603050405020304" pitchFamily="18" charset="0"/>
              </a:endParaRPr>
            </a:p>
          </p:txBody>
        </p:sp>
        <p:sp>
          <p:nvSpPr>
            <p:cNvPr id="7" name="Text Box 62">
              <a:extLst>
                <a:ext uri="{FF2B5EF4-FFF2-40B4-BE49-F238E27FC236}">
                  <a16:creationId xmlns:a16="http://schemas.microsoft.com/office/drawing/2014/main" id="{39407C31-B827-4351-BA32-632237F9E58E}"/>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J</a:t>
              </a:r>
            </a:p>
          </p:txBody>
        </p:sp>
        <p:sp>
          <p:nvSpPr>
            <p:cNvPr id="8" name="Text Box 63">
              <a:extLst>
                <a:ext uri="{FF2B5EF4-FFF2-40B4-BE49-F238E27FC236}">
                  <a16:creationId xmlns:a16="http://schemas.microsoft.com/office/drawing/2014/main" id="{27165E0B-226E-4F07-A8F7-D84FC4F2DDC2}"/>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effectLst/>
                  <a:latin typeface="Times New Roman" panose="02020603050405020304" pitchFamily="18" charset="0"/>
                  <a:ea typeface="Times New Roman" panose="02020603050405020304" pitchFamily="18" charset="0"/>
                </a:rPr>
                <a:t>K Q</a:t>
              </a:r>
              <a:endParaRPr lang="en-US" sz="3600" dirty="0">
                <a:effectLst/>
                <a:latin typeface="Times New Roman" panose="02020603050405020304" pitchFamily="18" charset="0"/>
                <a:ea typeface="Times New Roman" panose="02020603050405020304" pitchFamily="18" charset="0"/>
              </a:endParaRPr>
            </a:p>
          </p:txBody>
        </p:sp>
        <p:sp>
          <p:nvSpPr>
            <p:cNvPr id="9" name="Text Box 64">
              <a:extLst>
                <a:ext uri="{FF2B5EF4-FFF2-40B4-BE49-F238E27FC236}">
                  <a16:creationId xmlns:a16="http://schemas.microsoft.com/office/drawing/2014/main" id="{B8748AF0-2F73-4B6F-8B18-91219AE5EB5F}"/>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Contract</a:t>
              </a: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Std Signals</a:t>
              </a:r>
              <a:endParaRPr lang="en-US" b="1" u="sng" dirty="0">
                <a:effectLst/>
                <a:latin typeface="Times New Roman" panose="02020603050405020304" pitchFamily="18" charset="0"/>
                <a:ea typeface="Times New Roman" panose="02020603050405020304" pitchFamily="18" charset="0"/>
              </a:endParaRPr>
            </a:p>
          </p:txBody>
        </p:sp>
      </p:grpSp>
      <p:sp>
        <p:nvSpPr>
          <p:cNvPr id="10" name="Title 1">
            <a:extLst>
              <a:ext uri="{FF2B5EF4-FFF2-40B4-BE49-F238E27FC236}">
                <a16:creationId xmlns:a16="http://schemas.microsoft.com/office/drawing/2014/main" id="{0404F2FF-C123-480E-96DB-A7C635DAD9C2}"/>
              </a:ext>
            </a:extLst>
          </p:cNvPr>
          <p:cNvSpPr txBox="1">
            <a:spLocks/>
          </p:cNvSpPr>
          <p:nvPr/>
        </p:nvSpPr>
        <p:spPr>
          <a:xfrm>
            <a:off x="254000" y="4866640"/>
            <a:ext cx="11506200" cy="147319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sz="4000" dirty="0"/>
              <a:t>Coax them into believing you hold a double stopper </a:t>
            </a:r>
          </a:p>
          <a:p>
            <a:pPr>
              <a:lnSpc>
                <a:spcPct val="120000"/>
              </a:lnSpc>
            </a:pPr>
            <a:r>
              <a:rPr lang="en-US" sz="4000" dirty="0"/>
              <a:t>to deter West from stomping down that Ace once in!</a:t>
            </a:r>
          </a:p>
        </p:txBody>
      </p:sp>
      <p:sp>
        <p:nvSpPr>
          <p:cNvPr id="12" name="Title 1">
            <a:extLst>
              <a:ext uri="{FF2B5EF4-FFF2-40B4-BE49-F238E27FC236}">
                <a16:creationId xmlns:a16="http://schemas.microsoft.com/office/drawing/2014/main" id="{D91F1670-6236-43AC-A5AE-2EA3A764307D}"/>
              </a:ext>
            </a:extLst>
          </p:cNvPr>
          <p:cNvSpPr txBox="1">
            <a:spLocks/>
          </p:cNvSpPr>
          <p:nvPr/>
        </p:nvSpPr>
        <p:spPr>
          <a:xfrm>
            <a:off x="172720" y="274321"/>
            <a:ext cx="11506200" cy="164592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300" dirty="0"/>
              <a:t>And now?</a:t>
            </a:r>
            <a:endParaRPr lang="en-US" sz="3600" dirty="0"/>
          </a:p>
        </p:txBody>
      </p:sp>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254000" y="274321"/>
            <a:ext cx="11506200" cy="1645920"/>
          </a:xfrm>
          <a:solidFill>
            <a:schemeClr val="bg1"/>
          </a:solidFill>
        </p:spPr>
        <p:txBody>
          <a:bodyPr anchor="ctr">
            <a:normAutofit fontScale="90000"/>
          </a:bodyPr>
          <a:lstStyle/>
          <a:p>
            <a:r>
              <a:rPr lang="en-US" dirty="0"/>
              <a:t>Bridge would be a lot easier and less fun if there weren’t exceptions!</a:t>
            </a:r>
          </a:p>
        </p:txBody>
      </p:sp>
      <p:sp>
        <p:nvSpPr>
          <p:cNvPr id="3" name="Slide Number Placeholder 2">
            <a:extLst>
              <a:ext uri="{FF2B5EF4-FFF2-40B4-BE49-F238E27FC236}">
                <a16:creationId xmlns:a16="http://schemas.microsoft.com/office/drawing/2014/main" id="{9CD004A8-BDB1-4DE0-B46D-D313317A7C9C}"/>
              </a:ext>
            </a:extLst>
          </p:cNvPr>
          <p:cNvSpPr>
            <a:spLocks noGrp="1"/>
          </p:cNvSpPr>
          <p:nvPr>
            <p:ph type="sldNum" sz="quarter" idx="12"/>
          </p:nvPr>
        </p:nvSpPr>
        <p:spPr/>
        <p:txBody>
          <a:bodyPr/>
          <a:lstStyle/>
          <a:p>
            <a:fld id="{6EA0C4CC-80C1-4DE0-AEED-0D7B36537743}" type="slidenum">
              <a:rPr lang="en-US" smtClean="0"/>
              <a:t>4</a:t>
            </a:fld>
            <a:endParaRPr lang="en-US" dirty="0"/>
          </a:p>
        </p:txBody>
      </p:sp>
    </p:spTree>
    <p:extLst>
      <p:ext uri="{BB962C8B-B14F-4D97-AF65-F5344CB8AC3E}">
        <p14:creationId xmlns:p14="http://schemas.microsoft.com/office/powerpoint/2010/main" val="306894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345440" y="136525"/>
            <a:ext cx="11531600" cy="1783716"/>
          </a:xfrm>
        </p:spPr>
        <p:txBody>
          <a:bodyPr>
            <a:noAutofit/>
          </a:bodyPr>
          <a:lstStyle/>
          <a:p>
            <a:r>
              <a:rPr lang="en-US" sz="4000" dirty="0"/>
              <a:t>Declarer can occasionally persuade the opponents to continue or halt a suit by giving a high or low signal themselves, just as if we were the partner of the leader. </a:t>
            </a:r>
          </a:p>
        </p:txBody>
      </p:sp>
      <p:grpSp>
        <p:nvGrpSpPr>
          <p:cNvPr id="4" name="Group 3">
            <a:extLst>
              <a:ext uri="{FF2B5EF4-FFF2-40B4-BE49-F238E27FC236}">
                <a16:creationId xmlns:a16="http://schemas.microsoft.com/office/drawing/2014/main" id="{50DA48DB-2992-4994-A7C6-726B704EF733}"/>
              </a:ext>
            </a:extLst>
          </p:cNvPr>
          <p:cNvGrpSpPr/>
          <p:nvPr/>
        </p:nvGrpSpPr>
        <p:grpSpPr>
          <a:xfrm>
            <a:off x="1858356" y="1921625"/>
            <a:ext cx="7906328" cy="2466109"/>
            <a:chOff x="0" y="0"/>
            <a:chExt cx="4163568" cy="2517648"/>
          </a:xfrm>
        </p:grpSpPr>
        <p:sp>
          <p:nvSpPr>
            <p:cNvPr id="5" name="Text Box 60">
              <a:extLst>
                <a:ext uri="{FF2B5EF4-FFF2-40B4-BE49-F238E27FC236}">
                  <a16:creationId xmlns:a16="http://schemas.microsoft.com/office/drawing/2014/main" id="{2362A544-8011-4942-B931-1949983FDD54}"/>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T 6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 Box 61">
              <a:extLst>
                <a:ext uri="{FF2B5EF4-FFF2-40B4-BE49-F238E27FC236}">
                  <a16:creationId xmlns:a16="http://schemas.microsoft.com/office/drawing/2014/main" id="{03000D3D-401C-4FFC-B58C-1AEBCD2EFAC5}"/>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1" i="1" u="sng" strike="noStrike" dirty="0">
                  <a:effectLst/>
                  <a:latin typeface="Times New Roman" panose="02020603050405020304" pitchFamily="18" charset="0"/>
                  <a:ea typeface="Times New Roman" panose="02020603050405020304" pitchFamily="18" charset="0"/>
                </a:rPr>
                <a:t>A</a:t>
              </a:r>
              <a:r>
                <a:rPr lang="en-GB" sz="3600" strike="noStrike" dirty="0">
                  <a:effectLst/>
                  <a:latin typeface="Times New Roman" panose="02020603050405020304" pitchFamily="18" charset="0"/>
                  <a:ea typeface="Times New Roman" panose="02020603050405020304" pitchFamily="18" charset="0"/>
                </a:rPr>
                <a:t> K</a:t>
              </a:r>
              <a:r>
                <a:rPr lang="en-GB" sz="3600" b="0" u="none" strike="noStrike" dirty="0">
                  <a:effectLst/>
                  <a:latin typeface="Times New Roman" panose="02020603050405020304" pitchFamily="18" charset="0"/>
                  <a:ea typeface="Times New Roman" panose="02020603050405020304" pitchFamily="18" charset="0"/>
                </a:rPr>
                <a:t> J 7 4</a:t>
              </a:r>
              <a:endParaRPr lang="en-US" sz="3600" b="1" i="1" u="sng" dirty="0">
                <a:effectLst/>
                <a:latin typeface="Times New Roman" panose="02020603050405020304" pitchFamily="18" charset="0"/>
                <a:ea typeface="Times New Roman" panose="02020603050405020304" pitchFamily="18" charset="0"/>
              </a:endParaRPr>
            </a:p>
          </p:txBody>
        </p:sp>
        <p:sp>
          <p:nvSpPr>
            <p:cNvPr id="7" name="Text Box 62">
              <a:extLst>
                <a:ext uri="{FF2B5EF4-FFF2-40B4-BE49-F238E27FC236}">
                  <a16:creationId xmlns:a16="http://schemas.microsoft.com/office/drawing/2014/main" id="{39407C31-B827-4351-BA32-632237F9E58E}"/>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9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63">
              <a:extLst>
                <a:ext uri="{FF2B5EF4-FFF2-40B4-BE49-F238E27FC236}">
                  <a16:creationId xmlns:a16="http://schemas.microsoft.com/office/drawing/2014/main" id="{27165E0B-226E-4F07-A8F7-D84FC4F2DDC2}"/>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rPr>
                <a:t>Q 8 3</a:t>
              </a:r>
              <a:endParaRPr lang="en-US" sz="3600" dirty="0">
                <a:effectLst/>
                <a:latin typeface="Times New Roman" panose="02020603050405020304" pitchFamily="18" charset="0"/>
                <a:ea typeface="Times New Roman" panose="02020603050405020304" pitchFamily="18" charset="0"/>
              </a:endParaRPr>
            </a:p>
          </p:txBody>
        </p:sp>
        <p:sp>
          <p:nvSpPr>
            <p:cNvPr id="9" name="Text Box 64">
              <a:extLst>
                <a:ext uri="{FF2B5EF4-FFF2-40B4-BE49-F238E27FC236}">
                  <a16:creationId xmlns:a16="http://schemas.microsoft.com/office/drawing/2014/main" id="{B8748AF0-2F73-4B6F-8B18-91219AE5EB5F}"/>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Contract</a:t>
              </a:r>
            </a:p>
            <a:p>
              <a:pPr marL="0" marR="0" algn="ctr">
                <a:spcBef>
                  <a:spcPts val="0"/>
                </a:spcBef>
                <a:spcAft>
                  <a:spcPts val="0"/>
                </a:spcAft>
              </a:pPr>
              <a:r>
                <a:rPr lang="en-GB" dirty="0">
                  <a:latin typeface="Times New Roman" panose="02020603050405020304" pitchFamily="18" charset="0"/>
                  <a:ea typeface="Times New Roman" panose="02020603050405020304" pitchFamily="18" charset="0"/>
                </a:rPr>
                <a:t>4</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Best Leads</a:t>
              </a:r>
              <a:r>
                <a:rPr lang="en-GB" b="0" u="none" strike="noStrike" dirty="0">
                  <a:effectLst/>
                  <a:latin typeface="Times New Roman" panose="02020603050405020304" pitchFamily="18" charset="0"/>
                  <a:ea typeface="Times New Roman" panose="02020603050405020304" pitchFamily="18" charset="0"/>
                </a:rPr>
                <a:t>  </a:t>
              </a:r>
              <a:endParaRPr lang="en-US" b="1" u="sng"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Std Signals</a:t>
              </a:r>
              <a:endParaRPr lang="en-US" b="1" u="sng" dirty="0">
                <a:effectLst/>
                <a:latin typeface="Times New Roman" panose="02020603050405020304" pitchFamily="18" charset="0"/>
                <a:ea typeface="Times New Roman" panose="02020603050405020304" pitchFamily="18" charset="0"/>
              </a:endParaRPr>
            </a:p>
          </p:txBody>
        </p:sp>
      </p:grpSp>
      <p:sp>
        <p:nvSpPr>
          <p:cNvPr id="10" name="Title 1">
            <a:extLst>
              <a:ext uri="{FF2B5EF4-FFF2-40B4-BE49-F238E27FC236}">
                <a16:creationId xmlns:a16="http://schemas.microsoft.com/office/drawing/2014/main" id="{0404F2FF-C123-480E-96DB-A7C635DAD9C2}"/>
              </a:ext>
            </a:extLst>
          </p:cNvPr>
          <p:cNvSpPr txBox="1">
            <a:spLocks/>
          </p:cNvSpPr>
          <p:nvPr/>
        </p:nvSpPr>
        <p:spPr>
          <a:xfrm>
            <a:off x="431800" y="4382828"/>
            <a:ext cx="11328400" cy="2200851"/>
          </a:xfrm>
          <a:prstGeom prst="rect">
            <a:avLst/>
          </a:prstGeom>
        </p:spPr>
        <p:txBody>
          <a:bodyPr vert="horz" lIns="91440" tIns="45720" rIns="91440" bIns="45720" rtlCol="0" anchor="t">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sz="3900" dirty="0"/>
              <a:t>The</a:t>
            </a:r>
            <a:r>
              <a:rPr lang="en-US" sz="3600" dirty="0"/>
              <a:t> best way to lure West into thinking East holds the Queen and they should continue the suit is to play the 8.</a:t>
            </a:r>
          </a:p>
          <a:p>
            <a:pPr>
              <a:lnSpc>
                <a:spcPct val="120000"/>
              </a:lnSpc>
            </a:pPr>
            <a:r>
              <a:rPr lang="en-US" sz="3600" dirty="0"/>
              <a:t>Following with the only card below the 5 means it discouraged.</a:t>
            </a:r>
          </a:p>
        </p:txBody>
      </p:sp>
      <p:sp>
        <p:nvSpPr>
          <p:cNvPr id="11" name="Slide Number Placeholder 10">
            <a:extLst>
              <a:ext uri="{FF2B5EF4-FFF2-40B4-BE49-F238E27FC236}">
                <a16:creationId xmlns:a16="http://schemas.microsoft.com/office/drawing/2014/main" id="{2F6A090B-3604-4BCB-8D97-C3FA5A61FA09}"/>
              </a:ext>
            </a:extLst>
          </p:cNvPr>
          <p:cNvSpPr>
            <a:spLocks noGrp="1"/>
          </p:cNvSpPr>
          <p:nvPr>
            <p:ph type="sldNum" sz="quarter" idx="12"/>
          </p:nvPr>
        </p:nvSpPr>
        <p:spPr/>
        <p:txBody>
          <a:bodyPr/>
          <a:lstStyle/>
          <a:p>
            <a:fld id="{6EA0C4CC-80C1-4DE0-AEED-0D7B36537743}" type="slidenum">
              <a:rPr lang="en-US" smtClean="0"/>
              <a:t>5</a:t>
            </a:fld>
            <a:endParaRPr lang="en-US" dirty="0"/>
          </a:p>
        </p:txBody>
      </p:sp>
    </p:spTree>
    <p:extLst>
      <p:ext uri="{BB962C8B-B14F-4D97-AF65-F5344CB8AC3E}">
        <p14:creationId xmlns:p14="http://schemas.microsoft.com/office/powerpoint/2010/main" val="3262587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345440" y="274321"/>
            <a:ext cx="11328400" cy="1645920"/>
          </a:xfrm>
        </p:spPr>
        <p:txBody>
          <a:bodyPr anchor="ctr">
            <a:normAutofit/>
          </a:bodyPr>
          <a:lstStyle/>
          <a:p>
            <a:r>
              <a:rPr lang="en-US" sz="4800" dirty="0"/>
              <a:t>What card at trick 1 is best to attempt to maximize the number of tricks in this suit? </a:t>
            </a:r>
            <a:r>
              <a:rPr lang="en-US" sz="3600" dirty="0"/>
              <a:t> </a:t>
            </a:r>
          </a:p>
        </p:txBody>
      </p:sp>
      <p:grpSp>
        <p:nvGrpSpPr>
          <p:cNvPr id="4" name="Group 3">
            <a:extLst>
              <a:ext uri="{FF2B5EF4-FFF2-40B4-BE49-F238E27FC236}">
                <a16:creationId xmlns:a16="http://schemas.microsoft.com/office/drawing/2014/main" id="{50DA48DB-2992-4994-A7C6-726B704EF733}"/>
              </a:ext>
            </a:extLst>
          </p:cNvPr>
          <p:cNvGrpSpPr/>
          <p:nvPr/>
        </p:nvGrpSpPr>
        <p:grpSpPr>
          <a:xfrm>
            <a:off x="1858356" y="1921625"/>
            <a:ext cx="7906328" cy="2466109"/>
            <a:chOff x="0" y="0"/>
            <a:chExt cx="4163568" cy="2517648"/>
          </a:xfrm>
        </p:grpSpPr>
        <p:sp>
          <p:nvSpPr>
            <p:cNvPr id="5" name="Text Box 60">
              <a:extLst>
                <a:ext uri="{FF2B5EF4-FFF2-40B4-BE49-F238E27FC236}">
                  <a16:creationId xmlns:a16="http://schemas.microsoft.com/office/drawing/2014/main" id="{2362A544-8011-4942-B931-1949983FDD54}"/>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J 6 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 Box 61">
              <a:extLst>
                <a:ext uri="{FF2B5EF4-FFF2-40B4-BE49-F238E27FC236}">
                  <a16:creationId xmlns:a16="http://schemas.microsoft.com/office/drawing/2014/main" id="{03000D3D-401C-4FFC-B58C-1AEBCD2EFAC5}"/>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1" i="1" u="sng" strike="noStrike" dirty="0">
                  <a:effectLst/>
                  <a:latin typeface="Times New Roman" panose="02020603050405020304" pitchFamily="18" charset="0"/>
                  <a:ea typeface="Times New Roman" panose="02020603050405020304" pitchFamily="18" charset="0"/>
                </a:rPr>
                <a:t>4</a:t>
              </a:r>
              <a:endParaRPr lang="en-US" sz="3600" b="1" i="1" u="sng" dirty="0">
                <a:effectLst/>
                <a:latin typeface="Times New Roman" panose="02020603050405020304" pitchFamily="18" charset="0"/>
                <a:ea typeface="Times New Roman" panose="02020603050405020304" pitchFamily="18" charset="0"/>
              </a:endParaRPr>
            </a:p>
          </p:txBody>
        </p:sp>
        <p:sp>
          <p:nvSpPr>
            <p:cNvPr id="7" name="Text Box 62">
              <a:extLst>
                <a:ext uri="{FF2B5EF4-FFF2-40B4-BE49-F238E27FC236}">
                  <a16:creationId xmlns:a16="http://schemas.microsoft.com/office/drawing/2014/main" id="{39407C31-B827-4351-BA32-632237F9E58E}"/>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strike="noStrike"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8" name="Text Box 63">
              <a:extLst>
                <a:ext uri="{FF2B5EF4-FFF2-40B4-BE49-F238E27FC236}">
                  <a16:creationId xmlns:a16="http://schemas.microsoft.com/office/drawing/2014/main" id="{27165E0B-226E-4F07-A8F7-D84FC4F2DDC2}"/>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effectLst/>
                  <a:latin typeface="Times New Roman" panose="02020603050405020304" pitchFamily="18" charset="0"/>
                  <a:ea typeface="Times New Roman" panose="02020603050405020304" pitchFamily="18" charset="0"/>
                </a:rPr>
                <a:t>A K 9</a:t>
              </a:r>
              <a:endParaRPr lang="en-US" sz="3600" dirty="0">
                <a:effectLst/>
                <a:latin typeface="Times New Roman" panose="02020603050405020304" pitchFamily="18" charset="0"/>
                <a:ea typeface="Times New Roman" panose="02020603050405020304" pitchFamily="18" charset="0"/>
              </a:endParaRPr>
            </a:p>
          </p:txBody>
        </p:sp>
        <p:sp>
          <p:nvSpPr>
            <p:cNvPr id="9" name="Text Box 64">
              <a:extLst>
                <a:ext uri="{FF2B5EF4-FFF2-40B4-BE49-F238E27FC236}">
                  <a16:creationId xmlns:a16="http://schemas.microsoft.com/office/drawing/2014/main" id="{B8748AF0-2F73-4B6F-8B18-91219AE5EB5F}"/>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Contract</a:t>
              </a:r>
            </a:p>
            <a:p>
              <a:pPr marL="0" marR="0" algn="ctr">
                <a:spcBef>
                  <a:spcPts val="0"/>
                </a:spcBef>
                <a:spcAft>
                  <a:spcPts val="0"/>
                </a:spcAft>
              </a:pPr>
              <a:r>
                <a:rPr lang="en-GB" dirty="0">
                  <a:latin typeface="Times New Roman" panose="02020603050405020304" pitchFamily="18" charset="0"/>
                  <a:ea typeface="Times New Roman" panose="02020603050405020304" pitchFamily="18" charset="0"/>
                </a:rPr>
                <a:t>4</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Best Leads</a:t>
              </a:r>
              <a:r>
                <a:rPr lang="en-GB" b="0" u="none" strike="noStrike" dirty="0">
                  <a:effectLst/>
                  <a:latin typeface="Times New Roman" panose="02020603050405020304" pitchFamily="18" charset="0"/>
                  <a:ea typeface="Times New Roman" panose="02020603050405020304" pitchFamily="18" charset="0"/>
                </a:rPr>
                <a:t>  </a:t>
              </a:r>
              <a:endParaRPr lang="en-US" b="1" u="sng"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Std Signals</a:t>
              </a:r>
              <a:endParaRPr lang="en-US" b="1" u="sng" dirty="0">
                <a:effectLst/>
                <a:latin typeface="Times New Roman" panose="02020603050405020304" pitchFamily="18" charset="0"/>
                <a:ea typeface="Times New Roman" panose="02020603050405020304" pitchFamily="18" charset="0"/>
              </a:endParaRPr>
            </a:p>
          </p:txBody>
        </p:sp>
      </p:grpSp>
      <p:sp>
        <p:nvSpPr>
          <p:cNvPr id="10" name="Title 1">
            <a:extLst>
              <a:ext uri="{FF2B5EF4-FFF2-40B4-BE49-F238E27FC236}">
                <a16:creationId xmlns:a16="http://schemas.microsoft.com/office/drawing/2014/main" id="{0404F2FF-C123-480E-96DB-A7C635DAD9C2}"/>
              </a:ext>
            </a:extLst>
          </p:cNvPr>
          <p:cNvSpPr txBox="1">
            <a:spLocks/>
          </p:cNvSpPr>
          <p:nvPr/>
        </p:nvSpPr>
        <p:spPr>
          <a:xfrm>
            <a:off x="431800" y="4531360"/>
            <a:ext cx="11328400" cy="2052319"/>
          </a:xfrm>
          <a:prstGeom prst="rect">
            <a:avLst/>
          </a:prstGeom>
        </p:spPr>
        <p:txBody>
          <a:bodyPr vert="horz" lIns="91440" tIns="45720" rIns="91440" bIns="45720" rtlCol="0" anchor="t">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dirty="0"/>
              <a:t>Even if J is covered West may lead suit again not knowing the location of the 9 whereas if declarer begins by playing low from dummy the only reason to do so would be with the T or 9 or AK tight.  Allow intermediaries to pull their weight!  Same remains true if Jack were the Ten. </a:t>
            </a:r>
          </a:p>
        </p:txBody>
      </p:sp>
      <p:sp>
        <p:nvSpPr>
          <p:cNvPr id="3" name="Slide Number Placeholder 2">
            <a:extLst>
              <a:ext uri="{FF2B5EF4-FFF2-40B4-BE49-F238E27FC236}">
                <a16:creationId xmlns:a16="http://schemas.microsoft.com/office/drawing/2014/main" id="{0E1C3D8F-2E69-4A10-8DA0-20B33F0A4DF4}"/>
              </a:ext>
            </a:extLst>
          </p:cNvPr>
          <p:cNvSpPr>
            <a:spLocks noGrp="1"/>
          </p:cNvSpPr>
          <p:nvPr>
            <p:ph type="sldNum" sz="quarter" idx="12"/>
          </p:nvPr>
        </p:nvSpPr>
        <p:spPr/>
        <p:txBody>
          <a:bodyPr/>
          <a:lstStyle/>
          <a:p>
            <a:fld id="{6EA0C4CC-80C1-4DE0-AEED-0D7B36537743}" type="slidenum">
              <a:rPr lang="en-US" smtClean="0"/>
              <a:t>6</a:t>
            </a:fld>
            <a:endParaRPr lang="en-US" dirty="0"/>
          </a:p>
        </p:txBody>
      </p:sp>
    </p:spTree>
    <p:extLst>
      <p:ext uri="{BB962C8B-B14F-4D97-AF65-F5344CB8AC3E}">
        <p14:creationId xmlns:p14="http://schemas.microsoft.com/office/powerpoint/2010/main" val="4080588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345440" y="274321"/>
            <a:ext cx="11328400" cy="1645920"/>
          </a:xfrm>
        </p:spPr>
        <p:txBody>
          <a:bodyPr anchor="ctr">
            <a:normAutofit/>
          </a:bodyPr>
          <a:lstStyle/>
          <a:p>
            <a:r>
              <a:rPr lang="en-US" sz="4800" dirty="0"/>
              <a:t>What if you happened to be without side suit entries to this source of tricks in dummy? </a:t>
            </a:r>
            <a:r>
              <a:rPr lang="en-US" sz="3600" dirty="0"/>
              <a:t> </a:t>
            </a:r>
          </a:p>
        </p:txBody>
      </p:sp>
      <p:grpSp>
        <p:nvGrpSpPr>
          <p:cNvPr id="4" name="Group 3">
            <a:extLst>
              <a:ext uri="{FF2B5EF4-FFF2-40B4-BE49-F238E27FC236}">
                <a16:creationId xmlns:a16="http://schemas.microsoft.com/office/drawing/2014/main" id="{50DA48DB-2992-4994-A7C6-726B704EF733}"/>
              </a:ext>
            </a:extLst>
          </p:cNvPr>
          <p:cNvGrpSpPr/>
          <p:nvPr/>
        </p:nvGrpSpPr>
        <p:grpSpPr>
          <a:xfrm>
            <a:off x="1858356" y="1921625"/>
            <a:ext cx="7906328" cy="2466109"/>
            <a:chOff x="0" y="0"/>
            <a:chExt cx="4163568" cy="2517648"/>
          </a:xfrm>
        </p:grpSpPr>
        <p:sp>
          <p:nvSpPr>
            <p:cNvPr id="5" name="Text Box 60">
              <a:extLst>
                <a:ext uri="{FF2B5EF4-FFF2-40B4-BE49-F238E27FC236}">
                  <a16:creationId xmlns:a16="http://schemas.microsoft.com/office/drawing/2014/main" id="{2362A544-8011-4942-B931-1949983FDD54}"/>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A K Q</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 Box 61">
              <a:extLst>
                <a:ext uri="{FF2B5EF4-FFF2-40B4-BE49-F238E27FC236}">
                  <a16:creationId xmlns:a16="http://schemas.microsoft.com/office/drawing/2014/main" id="{03000D3D-401C-4FFC-B58C-1AEBCD2EFAC5}"/>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effectLst/>
                  <a:latin typeface="Times New Roman" panose="02020603050405020304" pitchFamily="18"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p:txBody>
        </p:sp>
        <p:sp>
          <p:nvSpPr>
            <p:cNvPr id="7" name="Text Box 62">
              <a:extLst>
                <a:ext uri="{FF2B5EF4-FFF2-40B4-BE49-F238E27FC236}">
                  <a16:creationId xmlns:a16="http://schemas.microsoft.com/office/drawing/2014/main" id="{39407C31-B827-4351-BA32-632237F9E58E}"/>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strike="noStrike"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8" name="Text Box 63">
              <a:extLst>
                <a:ext uri="{FF2B5EF4-FFF2-40B4-BE49-F238E27FC236}">
                  <a16:creationId xmlns:a16="http://schemas.microsoft.com/office/drawing/2014/main" id="{27165E0B-226E-4F07-A8F7-D84FC4F2DDC2}"/>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effectLst/>
                  <a:latin typeface="Times New Roman" panose="02020603050405020304" pitchFamily="18" charset="0"/>
                  <a:ea typeface="Times New Roman" panose="02020603050405020304" pitchFamily="18" charset="0"/>
                </a:rPr>
                <a:t>T 9</a:t>
              </a:r>
              <a:endParaRPr lang="en-US" sz="3600" dirty="0">
                <a:effectLst/>
                <a:latin typeface="Times New Roman" panose="02020603050405020304" pitchFamily="18" charset="0"/>
                <a:ea typeface="Times New Roman" panose="02020603050405020304" pitchFamily="18" charset="0"/>
              </a:endParaRPr>
            </a:p>
          </p:txBody>
        </p:sp>
        <p:sp>
          <p:nvSpPr>
            <p:cNvPr id="9" name="Text Box 64">
              <a:extLst>
                <a:ext uri="{FF2B5EF4-FFF2-40B4-BE49-F238E27FC236}">
                  <a16:creationId xmlns:a16="http://schemas.microsoft.com/office/drawing/2014/main" id="{B8748AF0-2F73-4B6F-8B18-91219AE5EB5F}"/>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Contract</a:t>
              </a: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Std Signals</a:t>
              </a:r>
              <a:endParaRPr lang="en-US" b="1" u="sng" dirty="0">
                <a:effectLst/>
                <a:latin typeface="Times New Roman" panose="02020603050405020304" pitchFamily="18" charset="0"/>
                <a:ea typeface="Times New Roman" panose="02020603050405020304" pitchFamily="18" charset="0"/>
              </a:endParaRPr>
            </a:p>
          </p:txBody>
        </p:sp>
      </p:grpSp>
      <p:sp>
        <p:nvSpPr>
          <p:cNvPr id="10" name="Title 1">
            <a:extLst>
              <a:ext uri="{FF2B5EF4-FFF2-40B4-BE49-F238E27FC236}">
                <a16:creationId xmlns:a16="http://schemas.microsoft.com/office/drawing/2014/main" id="{0404F2FF-C123-480E-96DB-A7C635DAD9C2}"/>
              </a:ext>
            </a:extLst>
          </p:cNvPr>
          <p:cNvSpPr txBox="1">
            <a:spLocks/>
          </p:cNvSpPr>
          <p:nvPr/>
        </p:nvSpPr>
        <p:spPr>
          <a:xfrm>
            <a:off x="431800" y="4795520"/>
            <a:ext cx="11328400" cy="178815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sz="4000" dirty="0"/>
              <a:t>Lead 9 as with </a:t>
            </a:r>
            <a:r>
              <a:rPr lang="en-US" sz="4000" dirty="0" err="1"/>
              <a:t>Jx</a:t>
            </a:r>
            <a:r>
              <a:rPr lang="en-US" sz="4000" dirty="0"/>
              <a:t>+ Lefty may be asleep at the switch </a:t>
            </a:r>
          </a:p>
          <a:p>
            <a:pPr>
              <a:lnSpc>
                <a:spcPct val="120000"/>
              </a:lnSpc>
            </a:pPr>
            <a:r>
              <a:rPr lang="en-US" sz="4000" dirty="0"/>
              <a:t>or otherwise choose not to cover. </a:t>
            </a:r>
          </a:p>
        </p:txBody>
      </p:sp>
      <p:sp>
        <p:nvSpPr>
          <p:cNvPr id="11" name="Slide Number Placeholder 10">
            <a:extLst>
              <a:ext uri="{FF2B5EF4-FFF2-40B4-BE49-F238E27FC236}">
                <a16:creationId xmlns:a16="http://schemas.microsoft.com/office/drawing/2014/main" id="{FD1C2788-50BF-41E4-8F8C-C0B357350184}"/>
              </a:ext>
            </a:extLst>
          </p:cNvPr>
          <p:cNvSpPr>
            <a:spLocks noGrp="1"/>
          </p:cNvSpPr>
          <p:nvPr>
            <p:ph type="sldNum" sz="quarter" idx="12"/>
          </p:nvPr>
        </p:nvSpPr>
        <p:spPr/>
        <p:txBody>
          <a:bodyPr/>
          <a:lstStyle/>
          <a:p>
            <a:fld id="{6EA0C4CC-80C1-4DE0-AEED-0D7B36537743}" type="slidenum">
              <a:rPr lang="en-US" smtClean="0"/>
              <a:t>7</a:t>
            </a:fld>
            <a:endParaRPr lang="en-US" dirty="0"/>
          </a:p>
        </p:txBody>
      </p:sp>
    </p:spTree>
    <p:extLst>
      <p:ext uri="{BB962C8B-B14F-4D97-AF65-F5344CB8AC3E}">
        <p14:creationId xmlns:p14="http://schemas.microsoft.com/office/powerpoint/2010/main" val="200940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254000" y="274321"/>
            <a:ext cx="11506200" cy="1645920"/>
          </a:xfrm>
        </p:spPr>
        <p:txBody>
          <a:bodyPr anchor="ctr">
            <a:normAutofit fontScale="90000"/>
          </a:bodyPr>
          <a:lstStyle/>
          <a:p>
            <a:r>
              <a:rPr lang="en-US" sz="5300" dirty="0"/>
              <a:t>Should the opponents lead through this dummy will you be awake?  Why put up the J? </a:t>
            </a:r>
            <a:r>
              <a:rPr lang="en-US" sz="3600" dirty="0"/>
              <a:t> </a:t>
            </a:r>
          </a:p>
        </p:txBody>
      </p:sp>
      <p:grpSp>
        <p:nvGrpSpPr>
          <p:cNvPr id="4" name="Group 3">
            <a:extLst>
              <a:ext uri="{FF2B5EF4-FFF2-40B4-BE49-F238E27FC236}">
                <a16:creationId xmlns:a16="http://schemas.microsoft.com/office/drawing/2014/main" id="{50DA48DB-2992-4994-A7C6-726B704EF733}"/>
              </a:ext>
            </a:extLst>
          </p:cNvPr>
          <p:cNvGrpSpPr/>
          <p:nvPr/>
        </p:nvGrpSpPr>
        <p:grpSpPr>
          <a:xfrm>
            <a:off x="1858356" y="1921625"/>
            <a:ext cx="7906328" cy="2466109"/>
            <a:chOff x="0" y="0"/>
            <a:chExt cx="4163568" cy="2517648"/>
          </a:xfrm>
        </p:grpSpPr>
        <p:sp>
          <p:nvSpPr>
            <p:cNvPr id="5" name="Text Box 60">
              <a:extLst>
                <a:ext uri="{FF2B5EF4-FFF2-40B4-BE49-F238E27FC236}">
                  <a16:creationId xmlns:a16="http://schemas.microsoft.com/office/drawing/2014/main" id="{2362A544-8011-4942-B931-1949983FDD54}"/>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J T</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 Box 61">
              <a:extLst>
                <a:ext uri="{FF2B5EF4-FFF2-40B4-BE49-F238E27FC236}">
                  <a16:creationId xmlns:a16="http://schemas.microsoft.com/office/drawing/2014/main" id="{03000D3D-401C-4FFC-B58C-1AEBCD2EFAC5}"/>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1" i="1" u="sng" dirty="0">
                  <a:latin typeface="Times New Roman" panose="02020603050405020304" pitchFamily="18" charset="0"/>
                  <a:ea typeface="Times New Roman" panose="02020603050405020304" pitchFamily="18" charset="0"/>
                </a:rPr>
                <a:t>6</a:t>
              </a:r>
              <a:endParaRPr lang="en-US" sz="3600" b="1" i="1" u="sng" dirty="0">
                <a:effectLst/>
                <a:latin typeface="Times New Roman" panose="02020603050405020304" pitchFamily="18" charset="0"/>
                <a:ea typeface="Times New Roman" panose="02020603050405020304" pitchFamily="18" charset="0"/>
              </a:endParaRPr>
            </a:p>
          </p:txBody>
        </p:sp>
        <p:sp>
          <p:nvSpPr>
            <p:cNvPr id="7" name="Text Box 62">
              <a:extLst>
                <a:ext uri="{FF2B5EF4-FFF2-40B4-BE49-F238E27FC236}">
                  <a16:creationId xmlns:a16="http://schemas.microsoft.com/office/drawing/2014/main" id="{39407C31-B827-4351-BA32-632237F9E58E}"/>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strike="noStrike"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8" name="Text Box 63">
              <a:extLst>
                <a:ext uri="{FF2B5EF4-FFF2-40B4-BE49-F238E27FC236}">
                  <a16:creationId xmlns:a16="http://schemas.microsoft.com/office/drawing/2014/main" id="{27165E0B-226E-4F07-A8F7-D84FC4F2DDC2}"/>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effectLst/>
                  <a:latin typeface="Times New Roman" panose="02020603050405020304" pitchFamily="18" charset="0"/>
                  <a:ea typeface="Times New Roman" panose="02020603050405020304" pitchFamily="18" charset="0"/>
                </a:rPr>
                <a:t>A</a:t>
              </a:r>
              <a:endParaRPr lang="en-US" sz="3600" dirty="0">
                <a:effectLst/>
                <a:latin typeface="Times New Roman" panose="02020603050405020304" pitchFamily="18" charset="0"/>
                <a:ea typeface="Times New Roman" panose="02020603050405020304" pitchFamily="18" charset="0"/>
              </a:endParaRPr>
            </a:p>
          </p:txBody>
        </p:sp>
        <p:sp>
          <p:nvSpPr>
            <p:cNvPr id="9" name="Text Box 64">
              <a:extLst>
                <a:ext uri="{FF2B5EF4-FFF2-40B4-BE49-F238E27FC236}">
                  <a16:creationId xmlns:a16="http://schemas.microsoft.com/office/drawing/2014/main" id="{B8748AF0-2F73-4B6F-8B18-91219AE5EB5F}"/>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Contract</a:t>
              </a: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Std Signals</a:t>
              </a:r>
              <a:endParaRPr lang="en-US" b="1" u="sng" dirty="0">
                <a:effectLst/>
                <a:latin typeface="Times New Roman" panose="02020603050405020304" pitchFamily="18" charset="0"/>
                <a:ea typeface="Times New Roman" panose="02020603050405020304" pitchFamily="18" charset="0"/>
              </a:endParaRPr>
            </a:p>
          </p:txBody>
        </p:sp>
      </p:grpSp>
      <p:sp>
        <p:nvSpPr>
          <p:cNvPr id="10" name="Title 1">
            <a:extLst>
              <a:ext uri="{FF2B5EF4-FFF2-40B4-BE49-F238E27FC236}">
                <a16:creationId xmlns:a16="http://schemas.microsoft.com/office/drawing/2014/main" id="{0404F2FF-C123-480E-96DB-A7C635DAD9C2}"/>
              </a:ext>
            </a:extLst>
          </p:cNvPr>
          <p:cNvSpPr txBox="1">
            <a:spLocks/>
          </p:cNvSpPr>
          <p:nvPr/>
        </p:nvSpPr>
        <p:spPr>
          <a:xfrm>
            <a:off x="431800" y="4795519"/>
            <a:ext cx="11328400" cy="152399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t>Promote the Ten to a winner </a:t>
            </a:r>
          </a:p>
          <a:p>
            <a:r>
              <a:rPr lang="en-US" sz="4000" dirty="0"/>
              <a:t>when the defender’s honors are split.</a:t>
            </a:r>
          </a:p>
        </p:txBody>
      </p:sp>
      <p:sp>
        <p:nvSpPr>
          <p:cNvPr id="3" name="Slide Number Placeholder 2">
            <a:extLst>
              <a:ext uri="{FF2B5EF4-FFF2-40B4-BE49-F238E27FC236}">
                <a16:creationId xmlns:a16="http://schemas.microsoft.com/office/drawing/2014/main" id="{10C8CA67-F127-4AD0-8ABE-71565B958C94}"/>
              </a:ext>
            </a:extLst>
          </p:cNvPr>
          <p:cNvSpPr>
            <a:spLocks noGrp="1"/>
          </p:cNvSpPr>
          <p:nvPr>
            <p:ph type="sldNum" sz="quarter" idx="12"/>
          </p:nvPr>
        </p:nvSpPr>
        <p:spPr/>
        <p:txBody>
          <a:bodyPr/>
          <a:lstStyle/>
          <a:p>
            <a:fld id="{6EA0C4CC-80C1-4DE0-AEED-0D7B36537743}" type="slidenum">
              <a:rPr lang="en-US" smtClean="0"/>
              <a:t>8</a:t>
            </a:fld>
            <a:endParaRPr lang="en-US" dirty="0"/>
          </a:p>
        </p:txBody>
      </p:sp>
    </p:spTree>
    <p:extLst>
      <p:ext uri="{BB962C8B-B14F-4D97-AF65-F5344CB8AC3E}">
        <p14:creationId xmlns:p14="http://schemas.microsoft.com/office/powerpoint/2010/main" val="392100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7DDE-5385-451A-BB9A-775992835FAA}"/>
              </a:ext>
            </a:extLst>
          </p:cNvPr>
          <p:cNvSpPr>
            <a:spLocks noGrp="1"/>
          </p:cNvSpPr>
          <p:nvPr>
            <p:ph type="ctrTitle"/>
          </p:nvPr>
        </p:nvSpPr>
        <p:spPr>
          <a:xfrm>
            <a:off x="254000" y="274321"/>
            <a:ext cx="11506200" cy="1645920"/>
          </a:xfrm>
        </p:spPr>
        <p:txBody>
          <a:bodyPr anchor="ctr">
            <a:normAutofit/>
          </a:bodyPr>
          <a:lstStyle/>
          <a:p>
            <a:r>
              <a:rPr lang="en-US" sz="5300" dirty="0"/>
              <a:t>Are you still thinking?  What now?</a:t>
            </a:r>
            <a:endParaRPr lang="en-US" sz="3600" dirty="0"/>
          </a:p>
        </p:txBody>
      </p:sp>
      <p:grpSp>
        <p:nvGrpSpPr>
          <p:cNvPr id="4" name="Group 3">
            <a:extLst>
              <a:ext uri="{FF2B5EF4-FFF2-40B4-BE49-F238E27FC236}">
                <a16:creationId xmlns:a16="http://schemas.microsoft.com/office/drawing/2014/main" id="{50DA48DB-2992-4994-A7C6-726B704EF733}"/>
              </a:ext>
            </a:extLst>
          </p:cNvPr>
          <p:cNvGrpSpPr/>
          <p:nvPr/>
        </p:nvGrpSpPr>
        <p:grpSpPr>
          <a:xfrm>
            <a:off x="1858356" y="1921625"/>
            <a:ext cx="7906328" cy="2466109"/>
            <a:chOff x="0" y="0"/>
            <a:chExt cx="4163568" cy="2517648"/>
          </a:xfrm>
        </p:grpSpPr>
        <p:sp>
          <p:nvSpPr>
            <p:cNvPr id="5" name="Text Box 60">
              <a:extLst>
                <a:ext uri="{FF2B5EF4-FFF2-40B4-BE49-F238E27FC236}">
                  <a16:creationId xmlns:a16="http://schemas.microsoft.com/office/drawing/2014/main" id="{2362A544-8011-4942-B931-1949983FDD54}"/>
                </a:ext>
              </a:extLst>
            </p:cNvPr>
            <p:cNvSpPr txBox="1">
              <a:spLocks noChangeArrowheads="1"/>
            </p:cNvSpPr>
            <p:nvPr/>
          </p:nvSpPr>
          <p:spPr bwMode="auto">
            <a:xfrm>
              <a:off x="1386840" y="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GB" sz="3600" b="0" strike="noStrike"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GB" sz="3600" b="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3600" b="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b="1" u="sng"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 Box 61">
              <a:extLst>
                <a:ext uri="{FF2B5EF4-FFF2-40B4-BE49-F238E27FC236}">
                  <a16:creationId xmlns:a16="http://schemas.microsoft.com/office/drawing/2014/main" id="{03000D3D-401C-4FFC-B58C-1AEBCD2EFAC5}"/>
                </a:ext>
              </a:extLst>
            </p:cNvPr>
            <p:cNvSpPr txBox="1">
              <a:spLocks noChangeArrowheads="1"/>
            </p:cNvSpPr>
            <p:nvPr/>
          </p:nvSpPr>
          <p:spPr bwMode="auto">
            <a:xfrm>
              <a:off x="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b="1" i="1" u="sng" dirty="0">
                  <a:latin typeface="Times New Roman" panose="02020603050405020304" pitchFamily="18" charset="0"/>
                  <a:ea typeface="Times New Roman" panose="02020603050405020304" pitchFamily="18" charset="0"/>
                </a:rPr>
                <a:t>3</a:t>
              </a:r>
              <a:endParaRPr lang="en-US" sz="3600" b="1" i="1" u="sng" dirty="0">
                <a:effectLst/>
                <a:latin typeface="Times New Roman" panose="02020603050405020304" pitchFamily="18" charset="0"/>
                <a:ea typeface="Times New Roman" panose="02020603050405020304" pitchFamily="18" charset="0"/>
              </a:endParaRPr>
            </a:p>
          </p:txBody>
        </p:sp>
        <p:sp>
          <p:nvSpPr>
            <p:cNvPr id="7" name="Text Box 62">
              <a:extLst>
                <a:ext uri="{FF2B5EF4-FFF2-40B4-BE49-F238E27FC236}">
                  <a16:creationId xmlns:a16="http://schemas.microsoft.com/office/drawing/2014/main" id="{39407C31-B827-4351-BA32-632237F9E58E}"/>
                </a:ext>
              </a:extLst>
            </p:cNvPr>
            <p:cNvSpPr txBox="1">
              <a:spLocks noChangeArrowheads="1"/>
            </p:cNvSpPr>
            <p:nvPr/>
          </p:nvSpPr>
          <p:spPr bwMode="auto">
            <a:xfrm>
              <a:off x="277368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US" sz="3600" u="sng" strike="noStrike" dirty="0">
                  <a:effectLst/>
                  <a:latin typeface="Times New Roman" panose="02020603050405020304" pitchFamily="18" charset="0"/>
                  <a:ea typeface="Times New Roman" panose="02020603050405020304" pitchFamily="18" charset="0"/>
                  <a:cs typeface="Times New Roman" panose="02020603050405020304" pitchFamily="18" charset="0"/>
                </a:rPr>
                <a:t>T</a:t>
              </a:r>
            </a:p>
          </p:txBody>
        </p:sp>
        <p:sp>
          <p:nvSpPr>
            <p:cNvPr id="8" name="Text Box 63">
              <a:extLst>
                <a:ext uri="{FF2B5EF4-FFF2-40B4-BE49-F238E27FC236}">
                  <a16:creationId xmlns:a16="http://schemas.microsoft.com/office/drawing/2014/main" id="{27165E0B-226E-4F07-A8F7-D84FC4F2DDC2}"/>
                </a:ext>
              </a:extLst>
            </p:cNvPr>
            <p:cNvSpPr txBox="1">
              <a:spLocks noChangeArrowheads="1"/>
            </p:cNvSpPr>
            <p:nvPr/>
          </p:nvSpPr>
          <p:spPr bwMode="auto">
            <a:xfrm>
              <a:off x="1386840" y="16764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171450" marR="0" indent="-171450" algn="ctr">
                <a:spcBef>
                  <a:spcPts val="0"/>
                </a:spcBef>
                <a:spcAft>
                  <a:spcPts val="0"/>
                </a:spcAft>
              </a:pPr>
              <a:r>
                <a:rPr lang="en-GB" sz="3600" dirty="0">
                  <a:effectLst/>
                  <a:latin typeface="Times New Roman" panose="02020603050405020304" pitchFamily="18" charset="0"/>
                  <a:ea typeface="Times New Roman" panose="02020603050405020304" pitchFamily="18" charset="0"/>
                </a:rPr>
                <a:t>Q J</a:t>
              </a:r>
              <a:endParaRPr lang="en-US" sz="3600" dirty="0">
                <a:effectLst/>
                <a:latin typeface="Times New Roman" panose="02020603050405020304" pitchFamily="18" charset="0"/>
                <a:ea typeface="Times New Roman" panose="02020603050405020304" pitchFamily="18" charset="0"/>
              </a:endParaRPr>
            </a:p>
          </p:txBody>
        </p:sp>
        <p:sp>
          <p:nvSpPr>
            <p:cNvPr id="9" name="Text Box 64">
              <a:extLst>
                <a:ext uri="{FF2B5EF4-FFF2-40B4-BE49-F238E27FC236}">
                  <a16:creationId xmlns:a16="http://schemas.microsoft.com/office/drawing/2014/main" id="{B8748AF0-2F73-4B6F-8B18-91219AE5EB5F}"/>
                </a:ext>
              </a:extLst>
            </p:cNvPr>
            <p:cNvSpPr txBox="1">
              <a:spLocks noChangeArrowheads="1"/>
            </p:cNvSpPr>
            <p:nvPr/>
          </p:nvSpPr>
          <p:spPr bwMode="auto">
            <a:xfrm>
              <a:off x="1386840" y="838200"/>
              <a:ext cx="1389888" cy="841248"/>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NT Contract</a:t>
              </a:r>
            </a:p>
            <a:p>
              <a:pPr marL="0" marR="0" algn="ctr">
                <a:spcBef>
                  <a:spcPts val="0"/>
                </a:spcBef>
                <a:spcAft>
                  <a:spcPts val="0"/>
                </a:spcAft>
              </a:pPr>
              <a:r>
                <a:rPr lang="en-GB" b="0" u="none" strike="noStrike" dirty="0">
                  <a:effectLst/>
                  <a:latin typeface="Times New Roman" panose="02020603050405020304" pitchFamily="18" charset="0"/>
                  <a:ea typeface="Times New Roman" panose="02020603050405020304" pitchFamily="18" charset="0"/>
                </a:rPr>
                <a:t>Std Signals</a:t>
              </a:r>
              <a:endParaRPr lang="en-US" b="1" u="sng" dirty="0">
                <a:effectLst/>
                <a:latin typeface="Times New Roman" panose="02020603050405020304" pitchFamily="18" charset="0"/>
                <a:ea typeface="Times New Roman" panose="02020603050405020304" pitchFamily="18" charset="0"/>
              </a:endParaRPr>
            </a:p>
          </p:txBody>
        </p:sp>
      </p:grpSp>
      <p:sp>
        <p:nvSpPr>
          <p:cNvPr id="10" name="Title 1">
            <a:extLst>
              <a:ext uri="{FF2B5EF4-FFF2-40B4-BE49-F238E27FC236}">
                <a16:creationId xmlns:a16="http://schemas.microsoft.com/office/drawing/2014/main" id="{0404F2FF-C123-480E-96DB-A7C635DAD9C2}"/>
              </a:ext>
            </a:extLst>
          </p:cNvPr>
          <p:cNvSpPr txBox="1">
            <a:spLocks/>
          </p:cNvSpPr>
          <p:nvPr/>
        </p:nvSpPr>
        <p:spPr>
          <a:xfrm>
            <a:off x="254000" y="4815840"/>
            <a:ext cx="11506200" cy="147319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sz="2400" dirty="0"/>
              <a:t>Duck to the Jack, advertising the Queen as Lefty may not be able to determine your count, </a:t>
            </a:r>
          </a:p>
          <a:p>
            <a:pPr>
              <a:lnSpc>
                <a:spcPct val="120000"/>
              </a:lnSpc>
            </a:pPr>
            <a:r>
              <a:rPr lang="en-US" sz="2400" dirty="0"/>
              <a:t>while play of Queen instead should allow Lefty to lead the King looking to smother. </a:t>
            </a:r>
          </a:p>
        </p:txBody>
      </p:sp>
      <p:sp>
        <p:nvSpPr>
          <p:cNvPr id="11" name="Slide Number Placeholder 10">
            <a:extLst>
              <a:ext uri="{FF2B5EF4-FFF2-40B4-BE49-F238E27FC236}">
                <a16:creationId xmlns:a16="http://schemas.microsoft.com/office/drawing/2014/main" id="{3EB2E35A-836B-43B1-A989-82B68BC5E7F3}"/>
              </a:ext>
            </a:extLst>
          </p:cNvPr>
          <p:cNvSpPr>
            <a:spLocks noGrp="1"/>
          </p:cNvSpPr>
          <p:nvPr>
            <p:ph type="sldNum" sz="quarter" idx="12"/>
          </p:nvPr>
        </p:nvSpPr>
        <p:spPr/>
        <p:txBody>
          <a:bodyPr/>
          <a:lstStyle/>
          <a:p>
            <a:fld id="{6EA0C4CC-80C1-4DE0-AEED-0D7B36537743}" type="slidenum">
              <a:rPr lang="en-US" smtClean="0"/>
              <a:t>9</a:t>
            </a:fld>
            <a:endParaRPr lang="en-US" dirty="0"/>
          </a:p>
        </p:txBody>
      </p:sp>
    </p:spTree>
    <p:extLst>
      <p:ext uri="{BB962C8B-B14F-4D97-AF65-F5344CB8AC3E}">
        <p14:creationId xmlns:p14="http://schemas.microsoft.com/office/powerpoint/2010/main" val="324828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8499</TotalTime>
  <Words>2548</Words>
  <Application>Microsoft Office PowerPoint</Application>
  <PresentationFormat>Widescreen</PresentationFormat>
  <Paragraphs>356</Paragraphs>
  <Slides>29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Engravers MT</vt:lpstr>
      <vt:lpstr>Segoe UI Symbol</vt:lpstr>
      <vt:lpstr>Times New Roman</vt:lpstr>
      <vt:lpstr>Office Theme</vt:lpstr>
      <vt:lpstr> Welcome </vt:lpstr>
      <vt:lpstr>There are many axioms to follow in Bridge play,  2nd Hand Low; 3rd Hand High Enough; Cover Honors;  Hold-up Plays; Don’t Discard Tricks; Sequence Leads;  Lead Through Strength / Around to Weakness;  Play the Card you’re Known to Hold; Return Partner’s suit   but unless you’re making a plan and thinking as you go you’ll be missing opportunities both in the deal at large and in the current suit.  I’ll be focusing on the current suit tactics today.   </vt:lpstr>
      <vt:lpstr>Basics of Play:</vt:lpstr>
      <vt:lpstr>Bridge would be a lot easier and less fun if there weren’t exceptions!</vt:lpstr>
      <vt:lpstr>Declarer can occasionally persuade the opponents to continue or halt a suit by giving a high or low signal themselves, just as if we were the partner of the leader. </vt:lpstr>
      <vt:lpstr>What card at trick 1 is best to attempt to maximize the number of tricks in this suit?  </vt:lpstr>
      <vt:lpstr>What if you happened to be without side suit entries to this source of tricks in dummy?  </vt:lpstr>
      <vt:lpstr>Should the opponents lead through this dummy will you be awake?  Why put up the J?  </vt:lpstr>
      <vt:lpstr>Are you still thinking?  What now?</vt:lpstr>
      <vt:lpstr>PowerPoint Presentation</vt:lpstr>
      <vt:lpstr>PowerPoint Presentation</vt:lpstr>
      <vt:lpstr>PowerPoint Presentation</vt:lpstr>
      <vt:lpstr>PowerPoint Presentation</vt:lpstr>
      <vt:lpstr>PowerPoint Presentation</vt:lpstr>
      <vt:lpstr>Potential Benefits of False-Carding When Used by the Defense  </vt:lpstr>
      <vt:lpstr>PowerPoint Presentation</vt:lpstr>
      <vt:lpstr>Mandatory Falsecards</vt:lpstr>
      <vt:lpstr>Mandatory Falsecards</vt:lpstr>
      <vt:lpstr>Mandatory Falsecards</vt:lpstr>
      <vt:lpstr>PowerPoint Presentation</vt:lpstr>
      <vt:lpstr>While Defenders have to consider if their Falsecards might be detrimental to partner, Declarer has no such need for conscience.  </vt:lpstr>
      <vt:lpstr>Potential Benefits of False-Carding When Used by the Declarer  </vt:lpstr>
      <vt:lpstr>Declarer may also induce the continuation of a suit when they can hide the card above the 3rd hand high enough play: </vt:lpstr>
      <vt:lpstr>PowerPoint Presentation</vt:lpstr>
      <vt:lpstr>PowerPoint Presentation</vt:lpstr>
      <vt:lpstr>PowerPoint Presentation</vt:lpstr>
      <vt:lpstr>PowerPoint Presentation</vt:lpstr>
      <vt:lpstr>Disclaimer:  Can you take these actions with impunity?  Are these techniques impervious?  NO!  </vt:lpstr>
      <vt:lpstr>A Quick Story Before We Play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Schmickrath, Douglas</dc:creator>
  <cp:lastModifiedBy>Schmickrath, Douglas</cp:lastModifiedBy>
  <cp:revision>150</cp:revision>
  <dcterms:created xsi:type="dcterms:W3CDTF">2019-11-13T21:31:39Z</dcterms:created>
  <dcterms:modified xsi:type="dcterms:W3CDTF">2019-11-19T19:17:35Z</dcterms:modified>
</cp:coreProperties>
</file>